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Aula dupla, ~130 minutos. Comece com o cronómetro à vista e ninguém consulta nada. A última pergunta é a armadilha do capítulo — Idade em inglês usa to be: He is ten, nunca has. — e ela volta três vezes ao longo da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Três minutos, não mais. O objetivo é que a turma veja que o capítulo pertence a alguma coisa maior — dezoito capítulos neste nível, seis níveis numa linha só.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Leia os quatro em voz alta. Diga que a plataforma vem depois da aula, não em vez dela.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Peça o número de acertos por levantar de mão — 5, 4, 3… Não anote nada. É diagnóstico, não nota.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Degrau 1 de 4. Leia sem pressa. Você não precisa saber nada de inglês ainda — precisa saber o que acontece.
Em inglês, para si:
Daniel is a boy. He is ten years old. Today is his first day at Park School, and Park School is big! Daniel is the new boy, and he is not happy. “Hello,” he says at the school door. “My name is Daniel.” But his voice is small.
A girl is at the door. She is small, and her school bag is red. “Hi! I'm Amy. What's your name?” she says. “I'm Daniel. I'm from Brazil,” he says. “Brazil! Wow!” says Amy. “Nice to meet you, Daniel!” Now his voice is not small.
Circule pela sala; não corrija em voz alta quem não acertou — a ajuda na tela já é específica.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Degrau 2 de 4. Você já sabe a história. Agora veja como ela se diz em inglês.
Em português, para si:
Amy e Daniel estão na sala agora. A professora está na mesa grande. Ela é a Miss Hill. “Bom dia, turma!”, diz Miss Hill. “Bom dia, Miss Hill!”, eles respondem. “Turma, este é o Daniel. Ele é novo. Bem-vindo à Park School, Daniel!”
Um menino está na carteira ao lado. Ele é alto, e o estojo dele é verde. “Olá! Eu sou o Sam. Como você está?”, ele diz. “Eu estou bem, obrigado”, diz Daniel. Amy diz: “O Sam é meu amigo. E agora ele é seu amigo também!”
Circule pela sala; não corrija em voz alta quem não acertou — a ajuda na tela já é específica.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Degrau 3 de 4. Sem rede. Você vai entender mais do que imagina — a história já está na sua cabeça.
Em português, para si:
“Quantos anos você tem, Daniel?”, diz Sam. “Eu tenho dez. E você?” “Nós temos dez também!”, diz Sam. “E a Miss Hill?”, diz Daniel. “Ela tem dez?” Amy e Sam riem. “Não! Ela não tem dez! Ela é a professora!”
Circule pela sala; não corrija em voz alta quem não acertou — a ajuda na tela já é específica.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Degrau 4 de 4. Agora os ouvidos. Siga o texto enquanto o episódio toca.
Em português, para si:
São três horas. A escola não está aberta agora. “Tchau, Amy! Tchau, Sam!”, diz Daniel. “Até amanhã!” Eles são amigos dele agora. A Park School é grande, mas não é assustadora. Daniel é o menino novo — e ele está feliz.
Circule pela sala; não corrija em voz alta quem não acertou — a ajuda na tela já é específica.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Não peça para copiar a lista. Peça para usar. O par que termina cedo faz ao contrário: português para inglês. As 10 palavras saem dos exercícios do módulo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Projete a tabela e deixe-a projetada durante os módulos 9 e 13. Na plataforma ela fica fixa ao lado de cada exercício a partir do módulo 13. A armadilha da direita é a nota de rodapé desta tabela: Idade em inglês usa to be: He is ten, nunca has.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Tape as respostas com um retângulo se quiser fazer ao vivo — ou peça primeiro e revele. Na plataforma o aluno refaz isto sozinho, e cada item explica o porquê.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Coro primeiro, individual depois — o coro tira o medo. A escrita em português é aproximação, não transcrição: diga isso à turma.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Levante a turma. Oito minutos, três parceiros, cronómetro à vista. Circule e ouça: é na pressa que a armadilha do capítulo aparece.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Leia em voz alta uma vez, a turma acompanha. Depois a turma lê em pares, alternando os parágrafos. Não traduza.
O texto, em português, para si:
São oito horas. Daniel está no portão da escola. Ele está cedo. “Eu sou o menino novo”, ele diz. “Mas hoje é o meu segundo dia!”
São nove horas. Amy e Sam estão na sala de aula. “Nós estamos aqui!”, eles dizem. “Você é nosso amigo agora, Daniel.”
São onze horas. Miss Hill está no quadro. “Vocês estão prontos, turma?”, ela diz. As crianças estão prontas. “Inglês não é difícil”, diz Miss Hill.
É uma hora. As crianças estão no refeitório. “Você está com fome?”, diz Sam. “Sim, estou!”, diz Daniel.
São três horas. A escola não está aberta agora. Daniel não está triste hoje. Amy e Sam são amigos dele, e a Park School é a escola dele também.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Modele o raciocínio antes de escolher: quem é o sujeito? uma pessoa ou várias? afirmativa, negativa ou pergunta? Um texto novo, com treze lacunas. Escolha a forma certa do verbo to be em cada uma. A tabela está do lado — use-a.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Peça a duas ou três pessoas para lerem a sua em voz alta antes de mostrar a coluna da direita. Não comente a gramática de ninguém em público — na escrita a plataforma marca como feito, não dá nota.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Estas voltam em todos os capítulos do A1. Diga isso: não é para decorar hoje, é para reconhecer quando voltar. A nota de rodapé da tabela do capítulo, inteira: Idade em inglês usa to be: He is ten, nunca has.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Diga o endereço em voz alta e verifique que toda a gente consegue entrar antes de sair da sala. Um aluno sem acesso é um aluno que não faz nada em casa. O caderno impresso traz os mesmos exercícios e as respostas com o porquê, para quem ajuda em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233D"/>
        </a:solidFill>
      </p:bgPr>
    </p:bg>
    <p:spTree>
      <p:nvGrpSpPr>
        <p:cNvPr id="1" name=""/>
        <p:cNvGrpSpPr/>
        <p:nvPr/>
      </p:nvGrpSpPr>
      <p:grpSpPr>
        <a:xfrm>
          <a:off x="0" y="0"/>
          <a:ext cx="0" cy="0"/>
          <a:chOff x="0" y="0"/>
          <a:chExt cx="0" cy="0"/>
        </a:xfrm>
      </p:grpSpPr>
      <p:sp>
        <p:nvSpPr>
          <p:cNvPr id="2" name="Shape 0"/>
          <p:cNvSpPr/>
          <p:nvPr/>
        </p:nvSpPr>
        <p:spPr>
          <a:xfrm>
            <a:off x="-73152" y="-73152"/>
            <a:ext cx="12344400" cy="7004304"/>
          </a:xfrm>
          <a:prstGeom prst="rect">
            <a:avLst/>
          </a:prstGeom>
          <a:solidFill>
            <a:srgbClr val="12233D"/>
          </a:solidFill>
          <a:ln/>
        </p:spPr>
      </p:sp>
      <p:sp>
        <p:nvSpPr>
          <p:cNvPr id="3" name="Shape 1"/>
          <p:cNvSpPr/>
          <p:nvPr/>
        </p:nvSpPr>
        <p:spPr>
          <a:xfrm>
            <a:off x="457200" y="411480"/>
            <a:ext cx="7040880" cy="1234440"/>
          </a:xfrm>
          <a:prstGeom prst="roundRect">
            <a:avLst>
              <a:gd name="adj" fmla="val 4444"/>
            </a:avLst>
          </a:prstGeom>
          <a:solidFill>
            <a:srgbClr val="1F3557"/>
          </a:solidFill>
          <a:ln/>
        </p:spPr>
      </p:sp>
      <p:sp>
        <p:nvSpPr>
          <p:cNvPr id="4" name="Text 2"/>
          <p:cNvSpPr txBox="1"/>
          <p:nvPr/>
        </p:nvSpPr>
        <p:spPr>
          <a:xfrm>
            <a:off x="777240" y="548640"/>
            <a:ext cx="6492240" cy="274320"/>
          </a:xfrm>
          <a:prstGeom prst="rect">
            <a:avLst/>
          </a:prstGeom>
          <a:noFill/>
          <a:ln/>
        </p:spPr>
        <p:txBody>
          <a:bodyPr wrap="square" lIns="0" tIns="0" rIns="0" bIns="0" rtlCol="0" anchor="ctr"/>
          <a:lstStyle/>
          <a:p>
            <a:pPr indent="0" marL="0">
              <a:buNone/>
            </a:pPr>
            <a:r>
              <a:rPr lang="en-US" sz="1100" b="1" dirty="0">
                <a:solidFill>
                  <a:srgbClr val="E8A33D"/>
                </a:solidFill>
                <a:latin typeface="Arial" pitchFamily="34" charset="0"/>
                <a:ea typeface="Arial" pitchFamily="34" charset="-122"/>
                <a:cs typeface="Arial" pitchFamily="34" charset="-120"/>
              </a:rPr>
              <a:t>ENGLISH TOGETHER · A1 MOVERS · CAPÍTULO 1 de 26</a:t>
            </a:r>
            <a:endParaRPr lang="en-US" sz="1100" dirty="0"/>
          </a:p>
        </p:txBody>
      </p:sp>
      <p:sp>
        <p:nvSpPr>
          <p:cNvPr id="5" name="Text 3"/>
          <p:cNvSpPr txBox="1"/>
          <p:nvPr/>
        </p:nvSpPr>
        <p:spPr>
          <a:xfrm>
            <a:off x="777240" y="841248"/>
            <a:ext cx="6492240" cy="603504"/>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New Boy</a:t>
            </a:r>
            <a:endParaRPr lang="en-US" sz="3000" dirty="0"/>
          </a:p>
        </p:txBody>
      </p:sp>
      <p:sp>
        <p:nvSpPr>
          <p:cNvPr id="6" name="Shape 4"/>
          <p:cNvSpPr/>
          <p:nvPr/>
        </p:nvSpPr>
        <p:spPr>
          <a:xfrm>
            <a:off x="7726680" y="411480"/>
            <a:ext cx="3977640" cy="1234440"/>
          </a:xfrm>
          <a:prstGeom prst="roundRect">
            <a:avLst>
              <a:gd name="adj" fmla="val 4444"/>
            </a:avLst>
          </a:prstGeom>
          <a:solidFill>
            <a:srgbClr val="FFFFFF"/>
          </a:solidFill>
          <a:ln/>
        </p:spPr>
      </p:sp>
      <p:sp>
        <p:nvSpPr>
          <p:cNvPr id="7" name="Text 5"/>
          <p:cNvSpPr txBox="1"/>
          <p:nvPr/>
        </p:nvSpPr>
        <p:spPr>
          <a:xfrm>
            <a:off x="8001000" y="566928"/>
            <a:ext cx="3474720" cy="320040"/>
          </a:xfrm>
          <a:prstGeom prst="rect">
            <a:avLst/>
          </a:prstGeom>
          <a:noFill/>
          <a:ln/>
        </p:spPr>
        <p:txBody>
          <a:bodyPr wrap="square" lIns="0" tIns="0" rIns="0" bIns="0" rtlCol="0" anchor="ctr"/>
          <a:lstStyle/>
          <a:p>
            <a:pPr indent="0" marL="0">
              <a:buNone/>
            </a:pPr>
            <a:r>
              <a:rPr lang="en-US" sz="1500" b="1" dirty="0">
                <a:solidFill>
                  <a:srgbClr val="1F3557"/>
                </a:solidFill>
                <a:latin typeface="Arial" pitchFamily="34" charset="0"/>
                <a:ea typeface="Arial" pitchFamily="34" charset="-122"/>
                <a:cs typeface="Arial" pitchFamily="34" charset="-120"/>
              </a:rPr>
              <a:t>AQUECIMENTO</a:t>
            </a:r>
            <a:endParaRPr lang="en-US" sz="1500" dirty="0"/>
          </a:p>
        </p:txBody>
      </p:sp>
      <p:sp>
        <p:nvSpPr>
          <p:cNvPr id="8" name="Text 6"/>
          <p:cNvSpPr txBox="1"/>
          <p:nvPr/>
        </p:nvSpPr>
        <p:spPr>
          <a:xfrm>
            <a:off x="8001000" y="914400"/>
            <a:ext cx="3474720" cy="320040"/>
          </a:xfrm>
          <a:prstGeom prst="rect">
            <a:avLst/>
          </a:prstGeom>
          <a:noFill/>
          <a:ln/>
        </p:spPr>
        <p:txBody>
          <a:bodyPr wrap="square" lIns="0" tIns="0" rIns="0" bIns="0" rtlCol="0" anchor="ctr"/>
          <a:lstStyle/>
          <a:p>
            <a:pPr indent="0" marL="0">
              <a:buNone/>
            </a:pPr>
            <a:r>
              <a:rPr lang="en-US" sz="1200" b="1" dirty="0">
                <a:solidFill>
                  <a:srgbClr val="5C6874"/>
                </a:solidFill>
                <a:latin typeface="Arial" pitchFamily="34" charset="0"/>
                <a:ea typeface="Arial" pitchFamily="34" charset="-122"/>
                <a:cs typeface="Arial" pitchFamily="34" charset="-120"/>
              </a:rPr>
              <a:t>⏱ 7 minutos · sem consultar nada</a:t>
            </a:r>
            <a:endParaRPr lang="en-US" sz="1200" dirty="0"/>
          </a:p>
        </p:txBody>
      </p:sp>
      <p:sp>
        <p:nvSpPr>
          <p:cNvPr id="9" name="Text 7"/>
          <p:cNvSpPr txBox="1"/>
          <p:nvPr/>
        </p:nvSpPr>
        <p:spPr>
          <a:xfrm>
            <a:off x="457200" y="1828800"/>
            <a:ext cx="11247120" cy="320040"/>
          </a:xfrm>
          <a:prstGeom prst="rect">
            <a:avLst/>
          </a:prstGeom>
          <a:noFill/>
          <a:ln/>
        </p:spPr>
        <p:txBody>
          <a:bodyPr wrap="square" lIns="0" tIns="0" rIns="0" bIns="0" rtlCol="0" anchor="ctr"/>
          <a:lstStyle/>
          <a:p>
            <a:pPr indent="0" marL="0">
              <a:buNone/>
            </a:pPr>
            <a:r>
              <a:rPr lang="en-US" sz="1400" dirty="0">
                <a:solidFill>
                  <a:srgbClr val="CFE0F2"/>
                </a:solidFill>
                <a:latin typeface="Arial" pitchFamily="34" charset="0"/>
                <a:ea typeface="Arial" pitchFamily="34" charset="-122"/>
                <a:cs typeface="Arial" pitchFamily="34" charset="-120"/>
              </a:rPr>
              <a:t>Cinco frases do capítulo. Responda em voz alta, sem abrir nada. Corrija você mesmo daqui a pouco.</a:t>
            </a:r>
            <a:endParaRPr lang="en-US" sz="1400" dirty="0"/>
          </a:p>
        </p:txBody>
      </p:sp>
      <p:sp>
        <p:nvSpPr>
          <p:cNvPr id="10" name="Shape 8"/>
          <p:cNvSpPr/>
          <p:nvPr/>
        </p:nvSpPr>
        <p:spPr>
          <a:xfrm>
            <a:off x="548640" y="2331720"/>
            <a:ext cx="420624" cy="420624"/>
          </a:xfrm>
          <a:prstGeom prst="ellipse">
            <a:avLst/>
          </a:prstGeom>
          <a:solidFill>
            <a:srgbClr val="E8A33D"/>
          </a:solidFill>
          <a:ln/>
        </p:spPr>
      </p:sp>
      <p:sp>
        <p:nvSpPr>
          <p:cNvPr id="11" name="Text 9"/>
          <p:cNvSpPr txBox="1"/>
          <p:nvPr/>
        </p:nvSpPr>
        <p:spPr>
          <a:xfrm>
            <a:off x="548640" y="2331720"/>
            <a:ext cx="420624" cy="420624"/>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1</a:t>
            </a:r>
            <a:endParaRPr lang="en-US" sz="1400" dirty="0"/>
          </a:p>
        </p:txBody>
      </p:sp>
      <p:sp>
        <p:nvSpPr>
          <p:cNvPr id="12" name="Text 10"/>
          <p:cNvSpPr txBox="1"/>
          <p:nvPr/>
        </p:nvSpPr>
        <p:spPr>
          <a:xfrm>
            <a:off x="1188720" y="2331720"/>
            <a:ext cx="10424160" cy="420624"/>
          </a:xfrm>
          <a:prstGeom prst="rect">
            <a:avLst/>
          </a:prstGeom>
          <a:noFill/>
          <a:ln/>
        </p:spPr>
        <p:txBody>
          <a:bodyPr wrap="square" lIns="0" tIns="0" rIns="0" bIns="0" rtlCol="0" anchor="ctr"/>
          <a:lstStyle/>
          <a:p>
            <a:pPr indent="0" marL="0">
              <a:buNone/>
            </a:pPr>
            <a:r>
              <a:rPr lang="en-US" sz="1800" dirty="0">
                <a:solidFill>
                  <a:srgbClr val="FFFFFF"/>
                </a:solidFill>
                <a:latin typeface="Arial" pitchFamily="34" charset="0"/>
                <a:ea typeface="Arial" pitchFamily="34" charset="-122"/>
                <a:cs typeface="Arial" pitchFamily="34" charset="-120"/>
              </a:rPr>
              <a:t>Daniel ___ ten.</a:t>
            </a:r>
            <a:endParaRPr lang="en-US" sz="1800" dirty="0"/>
          </a:p>
        </p:txBody>
      </p:sp>
      <p:sp>
        <p:nvSpPr>
          <p:cNvPr id="13" name="Shape 11"/>
          <p:cNvSpPr/>
          <p:nvPr/>
        </p:nvSpPr>
        <p:spPr>
          <a:xfrm>
            <a:off x="548640" y="3081528"/>
            <a:ext cx="420624" cy="420624"/>
          </a:xfrm>
          <a:prstGeom prst="ellipse">
            <a:avLst/>
          </a:prstGeom>
          <a:solidFill>
            <a:srgbClr val="E8A33D"/>
          </a:solidFill>
          <a:ln/>
        </p:spPr>
      </p:sp>
      <p:sp>
        <p:nvSpPr>
          <p:cNvPr id="14" name="Text 12"/>
          <p:cNvSpPr txBox="1"/>
          <p:nvPr/>
        </p:nvSpPr>
        <p:spPr>
          <a:xfrm>
            <a:off x="548640" y="3081528"/>
            <a:ext cx="420624" cy="420624"/>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2</a:t>
            </a:r>
            <a:endParaRPr lang="en-US" sz="1400" dirty="0"/>
          </a:p>
        </p:txBody>
      </p:sp>
      <p:sp>
        <p:nvSpPr>
          <p:cNvPr id="15" name="Text 13"/>
          <p:cNvSpPr txBox="1"/>
          <p:nvPr/>
        </p:nvSpPr>
        <p:spPr>
          <a:xfrm>
            <a:off x="1188720" y="3081528"/>
            <a:ext cx="10424160" cy="420624"/>
          </a:xfrm>
          <a:prstGeom prst="rect">
            <a:avLst/>
          </a:prstGeom>
          <a:noFill/>
          <a:ln/>
        </p:spPr>
        <p:txBody>
          <a:bodyPr wrap="square" lIns="0" tIns="0" rIns="0" bIns="0" rtlCol="0" anchor="ctr"/>
          <a:lstStyle/>
          <a:p>
            <a:pPr indent="0" marL="0">
              <a:buNone/>
            </a:pPr>
            <a:r>
              <a:rPr lang="en-US" sz="1800" dirty="0">
                <a:solidFill>
                  <a:srgbClr val="FFFFFF"/>
                </a:solidFill>
                <a:latin typeface="Arial" pitchFamily="34" charset="0"/>
                <a:ea typeface="Arial" pitchFamily="34" charset="-122"/>
                <a:cs typeface="Arial" pitchFamily="34" charset="-120"/>
              </a:rPr>
              <a:t>Amy and Sam ___ students.</a:t>
            </a:r>
            <a:endParaRPr lang="en-US" sz="1800" dirty="0"/>
          </a:p>
        </p:txBody>
      </p:sp>
      <p:sp>
        <p:nvSpPr>
          <p:cNvPr id="16" name="Shape 14"/>
          <p:cNvSpPr/>
          <p:nvPr/>
        </p:nvSpPr>
        <p:spPr>
          <a:xfrm>
            <a:off x="548640" y="3831336"/>
            <a:ext cx="420624" cy="420624"/>
          </a:xfrm>
          <a:prstGeom prst="ellipse">
            <a:avLst/>
          </a:prstGeom>
          <a:solidFill>
            <a:srgbClr val="E8A33D"/>
          </a:solidFill>
          <a:ln/>
        </p:spPr>
      </p:sp>
      <p:sp>
        <p:nvSpPr>
          <p:cNvPr id="17" name="Text 15"/>
          <p:cNvSpPr txBox="1"/>
          <p:nvPr/>
        </p:nvSpPr>
        <p:spPr>
          <a:xfrm>
            <a:off x="548640" y="3831336"/>
            <a:ext cx="420624" cy="420624"/>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3</a:t>
            </a:r>
            <a:endParaRPr lang="en-US" sz="1400" dirty="0"/>
          </a:p>
        </p:txBody>
      </p:sp>
      <p:sp>
        <p:nvSpPr>
          <p:cNvPr id="18" name="Text 16"/>
          <p:cNvSpPr txBox="1"/>
          <p:nvPr/>
        </p:nvSpPr>
        <p:spPr>
          <a:xfrm>
            <a:off x="1188720" y="3831336"/>
            <a:ext cx="10424160" cy="420624"/>
          </a:xfrm>
          <a:prstGeom prst="rect">
            <a:avLst/>
          </a:prstGeom>
          <a:noFill/>
          <a:ln/>
        </p:spPr>
        <p:txBody>
          <a:bodyPr wrap="square" lIns="0" tIns="0" rIns="0" bIns="0" rtlCol="0" anchor="ctr"/>
          <a:lstStyle/>
          <a:p>
            <a:pPr indent="0" marL="0">
              <a:buNone/>
            </a:pPr>
            <a:r>
              <a:rPr lang="en-US" sz="1800" dirty="0">
                <a:solidFill>
                  <a:srgbClr val="FFFFFF"/>
                </a:solidFill>
                <a:latin typeface="Arial" pitchFamily="34" charset="0"/>
                <a:ea typeface="Arial" pitchFamily="34" charset="-122"/>
                <a:cs typeface="Arial" pitchFamily="34" charset="-120"/>
              </a:rPr>
              <a:t>I ___ from Brazil.</a:t>
            </a:r>
            <a:endParaRPr lang="en-US" sz="1800" dirty="0"/>
          </a:p>
        </p:txBody>
      </p:sp>
      <p:sp>
        <p:nvSpPr>
          <p:cNvPr id="19" name="Shape 17"/>
          <p:cNvSpPr/>
          <p:nvPr/>
        </p:nvSpPr>
        <p:spPr>
          <a:xfrm>
            <a:off x="548640" y="4581144"/>
            <a:ext cx="420624" cy="420624"/>
          </a:xfrm>
          <a:prstGeom prst="ellipse">
            <a:avLst/>
          </a:prstGeom>
          <a:solidFill>
            <a:srgbClr val="E8A33D"/>
          </a:solidFill>
          <a:ln/>
        </p:spPr>
      </p:sp>
      <p:sp>
        <p:nvSpPr>
          <p:cNvPr id="20" name="Text 18"/>
          <p:cNvSpPr txBox="1"/>
          <p:nvPr/>
        </p:nvSpPr>
        <p:spPr>
          <a:xfrm>
            <a:off x="548640" y="4581144"/>
            <a:ext cx="420624" cy="420624"/>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4</a:t>
            </a:r>
            <a:endParaRPr lang="en-US" sz="1400" dirty="0"/>
          </a:p>
        </p:txBody>
      </p:sp>
      <p:sp>
        <p:nvSpPr>
          <p:cNvPr id="21" name="Text 19"/>
          <p:cNvSpPr txBox="1"/>
          <p:nvPr/>
        </p:nvSpPr>
        <p:spPr>
          <a:xfrm>
            <a:off x="1188720" y="4581144"/>
            <a:ext cx="10424160" cy="420624"/>
          </a:xfrm>
          <a:prstGeom prst="rect">
            <a:avLst/>
          </a:prstGeom>
          <a:noFill/>
          <a:ln/>
        </p:spPr>
        <p:txBody>
          <a:bodyPr wrap="square" lIns="0" tIns="0" rIns="0" bIns="0" rtlCol="0" anchor="ctr"/>
          <a:lstStyle/>
          <a:p>
            <a:pPr indent="0" marL="0">
              <a:buNone/>
            </a:pPr>
            <a:r>
              <a:rPr lang="en-US" sz="1800" dirty="0">
                <a:solidFill>
                  <a:srgbClr val="FFFFFF"/>
                </a:solidFill>
                <a:latin typeface="Arial" pitchFamily="34" charset="0"/>
                <a:ea typeface="Arial" pitchFamily="34" charset="-122"/>
                <a:cs typeface="Arial" pitchFamily="34" charset="-120"/>
              </a:rPr>
              <a:t>Miss Hill ___ ten. She is the teacher!</a:t>
            </a:r>
            <a:endParaRPr lang="en-US" sz="1800" dirty="0"/>
          </a:p>
        </p:txBody>
      </p:sp>
      <p:sp>
        <p:nvSpPr>
          <p:cNvPr id="22" name="Shape 20"/>
          <p:cNvSpPr/>
          <p:nvPr/>
        </p:nvSpPr>
        <p:spPr>
          <a:xfrm>
            <a:off x="548640" y="5330952"/>
            <a:ext cx="420624" cy="420624"/>
          </a:xfrm>
          <a:prstGeom prst="ellipse">
            <a:avLst/>
          </a:prstGeom>
          <a:solidFill>
            <a:srgbClr val="E8A33D"/>
          </a:solidFill>
          <a:ln/>
        </p:spPr>
      </p:sp>
      <p:sp>
        <p:nvSpPr>
          <p:cNvPr id="23" name="Text 21"/>
          <p:cNvSpPr txBox="1"/>
          <p:nvPr/>
        </p:nvSpPr>
        <p:spPr>
          <a:xfrm>
            <a:off x="548640" y="5330952"/>
            <a:ext cx="420624" cy="420624"/>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5</a:t>
            </a:r>
            <a:endParaRPr lang="en-US" sz="1400" dirty="0"/>
          </a:p>
        </p:txBody>
      </p:sp>
      <p:sp>
        <p:nvSpPr>
          <p:cNvPr id="24" name="Text 22"/>
          <p:cNvSpPr txBox="1"/>
          <p:nvPr/>
        </p:nvSpPr>
        <p:spPr>
          <a:xfrm>
            <a:off x="1188720" y="5330952"/>
            <a:ext cx="10424160" cy="420624"/>
          </a:xfrm>
          <a:prstGeom prst="rect">
            <a:avLst/>
          </a:prstGeom>
          <a:noFill/>
          <a:ln/>
        </p:spPr>
        <p:txBody>
          <a:bodyPr wrap="square" lIns="0" tIns="0" rIns="0" bIns="0" rtlCol="0" anchor="ctr"/>
          <a:lstStyle/>
          <a:p>
            <a:pPr indent="0" marL="0">
              <a:buNone/>
            </a:pPr>
            <a:r>
              <a:rPr lang="en-US" sz="1800" dirty="0">
                <a:solidFill>
                  <a:srgbClr val="FFFFFF"/>
                </a:solidFill>
                <a:latin typeface="Arial" pitchFamily="34" charset="0"/>
                <a:ea typeface="Arial" pitchFamily="34" charset="-122"/>
                <a:cs typeface="Arial" pitchFamily="34" charset="-120"/>
              </a:rPr>
              <a:t>Como se diz “ele tem dez anos”?   He is ten.  ·  He has ten.  ·  He have ten.</a:t>
            </a:r>
            <a:endParaRPr lang="en-US" sz="1800" dirty="0"/>
          </a:p>
        </p:txBody>
      </p:sp>
      <p:sp>
        <p:nvSpPr>
          <p:cNvPr id="25" name="Text 23"/>
          <p:cNvSpPr txBox="1"/>
          <p:nvPr/>
        </p:nvSpPr>
        <p:spPr>
          <a:xfrm>
            <a:off x="457200" y="6144768"/>
            <a:ext cx="11247120" cy="292608"/>
          </a:xfrm>
          <a:prstGeom prst="rect">
            <a:avLst/>
          </a:prstGeom>
          <a:noFill/>
          <a:ln/>
        </p:spPr>
        <p:txBody>
          <a:bodyPr wrap="square" lIns="0" tIns="0" rIns="0" bIns="0" rtlCol="0" anchor="ctr"/>
          <a:lstStyle/>
          <a:p>
            <a:pPr indent="0" marL="0">
              <a:buNone/>
            </a:pPr>
            <a:r>
              <a:rPr lang="en-US" sz="1300" b="1" dirty="0">
                <a:solidFill>
                  <a:srgbClr val="E8A33D"/>
                </a:solidFill>
                <a:latin typeface="Arial" pitchFamily="34" charset="0"/>
                <a:ea typeface="Arial" pitchFamily="34" charset="-122"/>
                <a:cs typeface="Arial" pitchFamily="34" charset="-120"/>
              </a:rPr>
              <a:t>A pergunta 5 é a armadilha do capítulo. Guarde a sua resposta.</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Onde estamos</a:t>
            </a:r>
            <a:endParaRPr lang="en-US" sz="2200" dirty="0"/>
          </a:p>
        </p:txBody>
      </p:sp>
      <p:sp>
        <p:nvSpPr>
          <p:cNvPr id="3" name="Shape 1"/>
          <p:cNvSpPr/>
          <p:nvPr/>
        </p:nvSpPr>
        <p:spPr>
          <a:xfrm>
            <a:off x="457200" y="987552"/>
            <a:ext cx="1051560" cy="310896"/>
          </a:xfrm>
          <a:prstGeom prst="roundRect">
            <a:avLst>
              <a:gd name="adj" fmla="val 47059"/>
            </a:avLst>
          </a:prstGeom>
          <a:solidFill>
            <a:srgbClr val="1F3557"/>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3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Este capítulo tem um lugar numa linha que vai do primeiro hello à proficiência.</a:t>
            </a:r>
            <a:endParaRPr lang="en-US" sz="1300" dirty="0"/>
          </a:p>
        </p:txBody>
      </p:sp>
      <p:sp>
        <p:nvSpPr>
          <p:cNvPr id="6" name="Text 4"/>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7" name="Text 5"/>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O PERCURSO</a:t>
            </a:r>
            <a:endParaRPr lang="en-US" sz="900" dirty="0"/>
          </a:p>
        </p:txBody>
      </p:sp>
      <p:sp>
        <p:nvSpPr>
          <p:cNvPr id="8" name="Shape 6"/>
          <p:cNvSpPr/>
          <p:nvPr/>
        </p:nvSpPr>
        <p:spPr>
          <a:xfrm>
            <a:off x="457200" y="1499616"/>
            <a:ext cx="3566160" cy="4718304"/>
          </a:xfrm>
          <a:prstGeom prst="roundRect">
            <a:avLst>
              <a:gd name="adj" fmla="val 1538"/>
            </a:avLst>
          </a:prstGeom>
          <a:solidFill>
            <a:srgbClr val="F2F4F7"/>
          </a:solidFill>
          <a:ln w="12700">
            <a:solidFill>
              <a:srgbClr val="D9DFE6"/>
            </a:solidFill>
            <a:prstDash val="solid"/>
          </a:ln>
        </p:spPr>
      </p:sp>
      <p:sp>
        <p:nvSpPr>
          <p:cNvPr id="9" name="Text 7"/>
          <p:cNvSpPr txBox="1"/>
          <p:nvPr/>
        </p:nvSpPr>
        <p:spPr>
          <a:xfrm>
            <a:off x="685800" y="1600200"/>
            <a:ext cx="3108960" cy="274320"/>
          </a:xfrm>
          <a:prstGeom prst="rect">
            <a:avLst/>
          </a:prstGeom>
          <a:noFill/>
          <a:ln/>
        </p:spPr>
        <p:txBody>
          <a:bodyPr wrap="square" lIns="0" tIns="0" rIns="0" bIns="0" rtlCol="0" anchor="ctr"/>
          <a:lstStyle/>
          <a:p>
            <a:pPr indent="0" marL="0">
              <a:buNone/>
            </a:pPr>
            <a:r>
              <a:rPr lang="en-US" sz="1300" b="1" dirty="0">
                <a:solidFill>
                  <a:srgbClr val="1F3557"/>
                </a:solidFill>
                <a:latin typeface="Arial" pitchFamily="34" charset="0"/>
                <a:ea typeface="Arial" pitchFamily="34" charset="-122"/>
                <a:cs typeface="Arial" pitchFamily="34" charset="-120"/>
              </a:rPr>
              <a:t>DE ONDE VIEMOS</a:t>
            </a:r>
            <a:endParaRPr lang="en-US" sz="1300" dirty="0"/>
          </a:p>
        </p:txBody>
      </p:sp>
      <p:sp>
        <p:nvSpPr>
          <p:cNvPr id="10" name="Text 8"/>
          <p:cNvSpPr txBox="1"/>
          <p:nvPr/>
        </p:nvSpPr>
        <p:spPr>
          <a:xfrm>
            <a:off x="685800" y="1965960"/>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Nenhum inglês formal</a:t>
            </a:r>
            <a:endParaRPr lang="en-US" sz="1200" dirty="0"/>
          </a:p>
        </p:txBody>
      </p:sp>
      <p:sp>
        <p:nvSpPr>
          <p:cNvPr id="11" name="Text 9"/>
          <p:cNvSpPr txBox="1"/>
          <p:nvPr/>
        </p:nvSpPr>
        <p:spPr>
          <a:xfrm>
            <a:off x="685800" y="2761488"/>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Palavras soltas de músicas e jogos</a:t>
            </a:r>
            <a:endParaRPr lang="en-US" sz="1200" dirty="0"/>
          </a:p>
        </p:txBody>
      </p:sp>
      <p:sp>
        <p:nvSpPr>
          <p:cNvPr id="12" name="Text 10"/>
          <p:cNvSpPr txBox="1"/>
          <p:nvPr/>
        </p:nvSpPr>
        <p:spPr>
          <a:xfrm>
            <a:off x="685800" y="3557016"/>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Medo de falar em voz alta</a:t>
            </a:r>
            <a:endParaRPr lang="en-US" sz="1200" dirty="0"/>
          </a:p>
        </p:txBody>
      </p:sp>
      <p:sp>
        <p:nvSpPr>
          <p:cNvPr id="13" name="Text 11"/>
          <p:cNvSpPr txBox="1"/>
          <p:nvPr/>
        </p:nvSpPr>
        <p:spPr>
          <a:xfrm>
            <a:off x="685800" y="4352544"/>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A escrita antes da escuta</a:t>
            </a:r>
            <a:endParaRPr lang="en-US" sz="1200" dirty="0"/>
          </a:p>
        </p:txBody>
      </p:sp>
      <p:sp>
        <p:nvSpPr>
          <p:cNvPr id="14" name="Text 12"/>
          <p:cNvSpPr txBox="1"/>
          <p:nvPr/>
        </p:nvSpPr>
        <p:spPr>
          <a:xfrm>
            <a:off x="685800" y="5148072"/>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O inglês como matéria, não como língua</a:t>
            </a:r>
            <a:endParaRPr lang="en-US" sz="1200" dirty="0"/>
          </a:p>
        </p:txBody>
      </p:sp>
      <p:sp>
        <p:nvSpPr>
          <p:cNvPr id="15" name="Shape 13"/>
          <p:cNvSpPr/>
          <p:nvPr/>
        </p:nvSpPr>
        <p:spPr>
          <a:xfrm>
            <a:off x="4251960" y="1499616"/>
            <a:ext cx="3657600" cy="4718304"/>
          </a:xfrm>
          <a:prstGeom prst="roundRect">
            <a:avLst>
              <a:gd name="adj" fmla="val 1500"/>
            </a:avLst>
          </a:prstGeom>
          <a:solidFill>
            <a:srgbClr val="FFFFFF"/>
          </a:solidFill>
          <a:ln w="12700">
            <a:solidFill>
              <a:srgbClr val="1F3557"/>
            </a:solidFill>
            <a:prstDash val="solid"/>
          </a:ln>
        </p:spPr>
      </p:sp>
      <p:sp>
        <p:nvSpPr>
          <p:cNvPr id="16" name="Text 14"/>
          <p:cNvSpPr txBox="1"/>
          <p:nvPr/>
        </p:nvSpPr>
        <p:spPr>
          <a:xfrm>
            <a:off x="4480560" y="1600200"/>
            <a:ext cx="3200400" cy="274320"/>
          </a:xfrm>
          <a:prstGeom prst="rect">
            <a:avLst/>
          </a:prstGeom>
          <a:noFill/>
          <a:ln/>
        </p:spPr>
        <p:txBody>
          <a:bodyPr wrap="square" lIns="0" tIns="0" rIns="0" bIns="0" rtlCol="0" anchor="ctr"/>
          <a:lstStyle/>
          <a:p>
            <a:pPr indent="0" marL="0">
              <a:buNone/>
            </a:pPr>
            <a:r>
              <a:rPr lang="en-US" sz="1300" b="1" dirty="0">
                <a:solidFill>
                  <a:srgbClr val="1F3557"/>
                </a:solidFill>
                <a:latin typeface="Arial" pitchFamily="34" charset="0"/>
                <a:ea typeface="Arial" pitchFamily="34" charset="-122"/>
                <a:cs typeface="Arial" pitchFamily="34" charset="-120"/>
              </a:rPr>
              <a:t>ESTE CAPÍTULO, POR DENTRO</a:t>
            </a:r>
            <a:endParaRPr lang="en-US" sz="1300" dirty="0"/>
          </a:p>
        </p:txBody>
      </p:sp>
      <p:sp>
        <p:nvSpPr>
          <p:cNvPr id="17" name="Shape 15"/>
          <p:cNvSpPr/>
          <p:nvPr/>
        </p:nvSpPr>
        <p:spPr>
          <a:xfrm>
            <a:off x="4480560" y="1965960"/>
            <a:ext cx="777240" cy="310896"/>
          </a:xfrm>
          <a:prstGeom prst="roundRect">
            <a:avLst>
              <a:gd name="adj" fmla="val 47059"/>
            </a:avLst>
          </a:prstGeom>
          <a:solidFill>
            <a:srgbClr val="E8A33D"/>
          </a:solidFill>
          <a:ln/>
        </p:spPr>
      </p:sp>
      <p:sp>
        <p:nvSpPr>
          <p:cNvPr id="18" name="Text 16"/>
          <p:cNvSpPr txBox="1"/>
          <p:nvPr/>
        </p:nvSpPr>
        <p:spPr>
          <a:xfrm>
            <a:off x="4480560" y="1965960"/>
            <a:ext cx="777240" cy="310896"/>
          </a:xfrm>
          <a:prstGeom prst="rect">
            <a:avLst/>
          </a:prstGeom>
          <a:noFill/>
          <a:ln/>
        </p:spPr>
        <p:txBody>
          <a:bodyPr wrap="square" lIns="0" tIns="0" rIns="0" bIns="0" rtlCol="0" anchor="ctr"/>
          <a:lstStyle/>
          <a:p>
            <a:pPr algn="ctr" indent="0" marL="0">
              <a:buNone/>
            </a:pPr>
            <a:r>
              <a:rPr lang="en-US" sz="1100" b="1" dirty="0">
                <a:solidFill>
                  <a:srgbClr val="12233D"/>
                </a:solidFill>
                <a:latin typeface="Arial" pitchFamily="34" charset="0"/>
                <a:ea typeface="Arial" pitchFamily="34" charset="-122"/>
                <a:cs typeface="Arial" pitchFamily="34" charset="-120"/>
              </a:rPr>
              <a:t>1–4</a:t>
            </a:r>
            <a:endParaRPr lang="en-US" sz="1100" dirty="0"/>
          </a:p>
        </p:txBody>
      </p:sp>
      <p:sp>
        <p:nvSpPr>
          <p:cNvPr id="19" name="Text 17"/>
          <p:cNvSpPr txBox="1"/>
          <p:nvPr/>
        </p:nvSpPr>
        <p:spPr>
          <a:xfrm>
            <a:off x="4480560" y="2295144"/>
            <a:ext cx="3200400" cy="402336"/>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O livro: “The New Boy” quatro vezes</a:t>
            </a:r>
            <a:endParaRPr lang="en-US" sz="1250" dirty="0"/>
          </a:p>
        </p:txBody>
      </p:sp>
      <p:sp>
        <p:nvSpPr>
          <p:cNvPr id="20" name="Shape 18"/>
          <p:cNvSpPr/>
          <p:nvPr/>
        </p:nvSpPr>
        <p:spPr>
          <a:xfrm>
            <a:off x="4480560" y="2770632"/>
            <a:ext cx="777240" cy="310896"/>
          </a:xfrm>
          <a:prstGeom prst="roundRect">
            <a:avLst>
              <a:gd name="adj" fmla="val 47059"/>
            </a:avLst>
          </a:prstGeom>
          <a:solidFill>
            <a:srgbClr val="F2F4F7"/>
          </a:solidFill>
          <a:ln/>
        </p:spPr>
      </p:sp>
      <p:sp>
        <p:nvSpPr>
          <p:cNvPr id="21" name="Text 19"/>
          <p:cNvSpPr txBox="1"/>
          <p:nvPr/>
        </p:nvSpPr>
        <p:spPr>
          <a:xfrm>
            <a:off x="4480560" y="2770632"/>
            <a:ext cx="777240" cy="310896"/>
          </a:xfrm>
          <a:prstGeom prst="rect">
            <a:avLst/>
          </a:prstGeom>
          <a:noFill/>
          <a:ln/>
        </p:spPr>
        <p:txBody>
          <a:bodyPr wrap="square" lIns="0" tIns="0" rIns="0" bIns="0" rtlCol="0" anchor="ctr"/>
          <a:lstStyle/>
          <a:p>
            <a:pPr algn="ctr" indent="0" marL="0">
              <a:buNone/>
            </a:pPr>
            <a:r>
              <a:rPr lang="en-US" sz="1100" b="1" dirty="0">
                <a:solidFill>
                  <a:srgbClr val="5C6874"/>
                </a:solidFill>
                <a:latin typeface="Arial" pitchFamily="34" charset="0"/>
                <a:ea typeface="Arial" pitchFamily="34" charset="-122"/>
                <a:cs typeface="Arial" pitchFamily="34" charset="-120"/>
              </a:rPr>
              <a:t>5</a:t>
            </a:r>
            <a:endParaRPr lang="en-US" sz="1100" dirty="0"/>
          </a:p>
        </p:txBody>
      </p:sp>
      <p:sp>
        <p:nvSpPr>
          <p:cNvPr id="22" name="Text 20"/>
          <p:cNvSpPr txBox="1"/>
          <p:nvPr/>
        </p:nvSpPr>
        <p:spPr>
          <a:xfrm>
            <a:off x="4480560" y="3099816"/>
            <a:ext cx="3200400" cy="402336"/>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Como os módulos funcionam</a:t>
            </a:r>
            <a:endParaRPr lang="en-US" sz="1250" dirty="0"/>
          </a:p>
        </p:txBody>
      </p:sp>
      <p:sp>
        <p:nvSpPr>
          <p:cNvPr id="23" name="Shape 21"/>
          <p:cNvSpPr/>
          <p:nvPr/>
        </p:nvSpPr>
        <p:spPr>
          <a:xfrm>
            <a:off x="4480560" y="3575304"/>
            <a:ext cx="777240" cy="310896"/>
          </a:xfrm>
          <a:prstGeom prst="roundRect">
            <a:avLst>
              <a:gd name="adj" fmla="val 47059"/>
            </a:avLst>
          </a:prstGeom>
          <a:solidFill>
            <a:srgbClr val="F2F4F7"/>
          </a:solidFill>
          <a:ln/>
        </p:spPr>
      </p:sp>
      <p:sp>
        <p:nvSpPr>
          <p:cNvPr id="24" name="Text 22"/>
          <p:cNvSpPr txBox="1"/>
          <p:nvPr/>
        </p:nvSpPr>
        <p:spPr>
          <a:xfrm>
            <a:off x="4480560" y="3575304"/>
            <a:ext cx="777240" cy="310896"/>
          </a:xfrm>
          <a:prstGeom prst="rect">
            <a:avLst/>
          </a:prstGeom>
          <a:noFill/>
          <a:ln/>
        </p:spPr>
        <p:txBody>
          <a:bodyPr wrap="square" lIns="0" tIns="0" rIns="0" bIns="0" rtlCol="0" anchor="ctr"/>
          <a:lstStyle/>
          <a:p>
            <a:pPr algn="ctr" indent="0" marL="0">
              <a:buNone/>
            </a:pPr>
            <a:r>
              <a:rPr lang="en-US" sz="1100" b="1" dirty="0">
                <a:solidFill>
                  <a:srgbClr val="5C6874"/>
                </a:solidFill>
                <a:latin typeface="Arial" pitchFamily="34" charset="0"/>
                <a:ea typeface="Arial" pitchFamily="34" charset="-122"/>
                <a:cs typeface="Arial" pitchFamily="34" charset="-120"/>
              </a:rPr>
              <a:t>6–12</a:t>
            </a:r>
            <a:endParaRPr lang="en-US" sz="1100" dirty="0"/>
          </a:p>
        </p:txBody>
      </p:sp>
      <p:sp>
        <p:nvSpPr>
          <p:cNvPr id="25" name="Text 23"/>
          <p:cNvSpPr txBox="1"/>
          <p:nvPr/>
        </p:nvSpPr>
        <p:spPr>
          <a:xfrm>
            <a:off x="4480560" y="3904488"/>
            <a:ext cx="3200400" cy="402336"/>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As cinco habilidades + escrita</a:t>
            </a:r>
            <a:endParaRPr lang="en-US" sz="1250" dirty="0"/>
          </a:p>
        </p:txBody>
      </p:sp>
      <p:sp>
        <p:nvSpPr>
          <p:cNvPr id="26" name="Shape 24"/>
          <p:cNvSpPr/>
          <p:nvPr/>
        </p:nvSpPr>
        <p:spPr>
          <a:xfrm>
            <a:off x="4480560" y="4379976"/>
            <a:ext cx="777240" cy="310896"/>
          </a:xfrm>
          <a:prstGeom prst="roundRect">
            <a:avLst>
              <a:gd name="adj" fmla="val 47059"/>
            </a:avLst>
          </a:prstGeom>
          <a:solidFill>
            <a:srgbClr val="F2F4F7"/>
          </a:solidFill>
          <a:ln/>
        </p:spPr>
      </p:sp>
      <p:sp>
        <p:nvSpPr>
          <p:cNvPr id="27" name="Text 25"/>
          <p:cNvSpPr txBox="1"/>
          <p:nvPr/>
        </p:nvSpPr>
        <p:spPr>
          <a:xfrm>
            <a:off x="4480560" y="4379976"/>
            <a:ext cx="777240" cy="310896"/>
          </a:xfrm>
          <a:prstGeom prst="rect">
            <a:avLst/>
          </a:prstGeom>
          <a:noFill/>
          <a:ln/>
        </p:spPr>
        <p:txBody>
          <a:bodyPr wrap="square" lIns="0" tIns="0" rIns="0" bIns="0" rtlCol="0" anchor="ctr"/>
          <a:lstStyle/>
          <a:p>
            <a:pPr algn="ctr" indent="0" marL="0">
              <a:buNone/>
            </a:pPr>
            <a:r>
              <a:rPr lang="en-US" sz="1100" b="1" dirty="0">
                <a:solidFill>
                  <a:srgbClr val="5C6874"/>
                </a:solidFill>
                <a:latin typeface="Arial" pitchFamily="34" charset="0"/>
                <a:ea typeface="Arial" pitchFamily="34" charset="-122"/>
                <a:cs typeface="Arial" pitchFamily="34" charset="-120"/>
              </a:rPr>
              <a:t>13–19</a:t>
            </a:r>
            <a:endParaRPr lang="en-US" sz="1100" dirty="0"/>
          </a:p>
        </p:txBody>
      </p:sp>
      <p:sp>
        <p:nvSpPr>
          <p:cNvPr id="28" name="Text 26"/>
          <p:cNvSpPr txBox="1"/>
          <p:nvPr/>
        </p:nvSpPr>
        <p:spPr>
          <a:xfrm>
            <a:off x="4480560" y="4709160"/>
            <a:ext cx="3200400" cy="402336"/>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“A Day at Park School” e a gramática a fundo</a:t>
            </a:r>
            <a:endParaRPr lang="en-US" sz="1250" dirty="0"/>
          </a:p>
        </p:txBody>
      </p:sp>
      <p:sp>
        <p:nvSpPr>
          <p:cNvPr id="29" name="Shape 27"/>
          <p:cNvSpPr/>
          <p:nvPr/>
        </p:nvSpPr>
        <p:spPr>
          <a:xfrm>
            <a:off x="4480560" y="5184648"/>
            <a:ext cx="777240" cy="310896"/>
          </a:xfrm>
          <a:prstGeom prst="roundRect">
            <a:avLst>
              <a:gd name="adj" fmla="val 47059"/>
            </a:avLst>
          </a:prstGeom>
          <a:solidFill>
            <a:srgbClr val="F2F4F7"/>
          </a:solidFill>
          <a:ln/>
        </p:spPr>
      </p:sp>
      <p:sp>
        <p:nvSpPr>
          <p:cNvPr id="30" name="Text 28"/>
          <p:cNvSpPr txBox="1"/>
          <p:nvPr/>
        </p:nvSpPr>
        <p:spPr>
          <a:xfrm>
            <a:off x="4480560" y="5184648"/>
            <a:ext cx="777240" cy="310896"/>
          </a:xfrm>
          <a:prstGeom prst="rect">
            <a:avLst/>
          </a:prstGeom>
          <a:noFill/>
          <a:ln/>
        </p:spPr>
        <p:txBody>
          <a:bodyPr wrap="square" lIns="0" tIns="0" rIns="0" bIns="0" rtlCol="0" anchor="ctr"/>
          <a:lstStyle/>
          <a:p>
            <a:pPr algn="ctr" indent="0" marL="0">
              <a:buNone/>
            </a:pPr>
            <a:r>
              <a:rPr lang="en-US" sz="1100" b="1" dirty="0">
                <a:solidFill>
                  <a:srgbClr val="5C6874"/>
                </a:solidFill>
                <a:latin typeface="Arial" pitchFamily="34" charset="0"/>
                <a:ea typeface="Arial" pitchFamily="34" charset="-122"/>
                <a:cs typeface="Arial" pitchFamily="34" charset="-120"/>
              </a:rPr>
              <a:t>20</a:t>
            </a:r>
            <a:endParaRPr lang="en-US" sz="1100" dirty="0"/>
          </a:p>
        </p:txBody>
      </p:sp>
      <p:sp>
        <p:nvSpPr>
          <p:cNvPr id="31" name="Text 29"/>
          <p:cNvSpPr txBox="1"/>
          <p:nvPr/>
        </p:nvSpPr>
        <p:spPr>
          <a:xfrm>
            <a:off x="4480560" y="5513832"/>
            <a:ext cx="3200400" cy="402336"/>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O jogo: “Daniel's First Day”</a:t>
            </a:r>
            <a:endParaRPr lang="en-US" sz="1250" dirty="0"/>
          </a:p>
        </p:txBody>
      </p:sp>
      <p:sp>
        <p:nvSpPr>
          <p:cNvPr id="32" name="Shape 30"/>
          <p:cNvSpPr/>
          <p:nvPr/>
        </p:nvSpPr>
        <p:spPr>
          <a:xfrm>
            <a:off x="8138160" y="1499616"/>
            <a:ext cx="3566160" cy="4718304"/>
          </a:xfrm>
          <a:prstGeom prst="roundRect">
            <a:avLst>
              <a:gd name="adj" fmla="val 1538"/>
            </a:avLst>
          </a:prstGeom>
          <a:solidFill>
            <a:srgbClr val="F2F4F7"/>
          </a:solidFill>
          <a:ln w="12700">
            <a:solidFill>
              <a:srgbClr val="D9DFE6"/>
            </a:solidFill>
            <a:prstDash val="solid"/>
          </a:ln>
        </p:spPr>
      </p:sp>
      <p:sp>
        <p:nvSpPr>
          <p:cNvPr id="33" name="Text 31"/>
          <p:cNvSpPr txBox="1"/>
          <p:nvPr/>
        </p:nvSpPr>
        <p:spPr>
          <a:xfrm>
            <a:off x="8366760" y="1600200"/>
            <a:ext cx="3108960" cy="274320"/>
          </a:xfrm>
          <a:prstGeom prst="rect">
            <a:avLst/>
          </a:prstGeom>
          <a:noFill/>
          <a:ln/>
        </p:spPr>
        <p:txBody>
          <a:bodyPr wrap="square" lIns="0" tIns="0" rIns="0" bIns="0" rtlCol="0" anchor="ctr"/>
          <a:lstStyle/>
          <a:p>
            <a:pPr indent="0" marL="0">
              <a:buNone/>
            </a:pPr>
            <a:r>
              <a:rPr lang="en-US" sz="1300" b="1" dirty="0">
                <a:solidFill>
                  <a:srgbClr val="1F3557"/>
                </a:solidFill>
                <a:latin typeface="Arial" pitchFamily="34" charset="0"/>
                <a:ea typeface="Arial" pitchFamily="34" charset="-122"/>
                <a:cs typeface="Arial" pitchFamily="34" charset="-120"/>
              </a:rPr>
              <a:t>PARA ONDE VAMOS</a:t>
            </a:r>
            <a:endParaRPr lang="en-US" sz="1300" dirty="0"/>
          </a:p>
        </p:txBody>
      </p:sp>
      <p:sp>
        <p:nvSpPr>
          <p:cNvPr id="34" name="Text 32"/>
          <p:cNvSpPr txBox="1"/>
          <p:nvPr/>
        </p:nvSpPr>
        <p:spPr>
          <a:xfrm>
            <a:off x="8366760" y="1965960"/>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Cap. 2 · Daniel's family</a:t>
            </a:r>
            <a:endParaRPr lang="en-US" sz="1200" dirty="0"/>
          </a:p>
        </p:txBody>
      </p:sp>
      <p:sp>
        <p:nvSpPr>
          <p:cNvPr id="35" name="Text 33"/>
          <p:cNvSpPr txBox="1"/>
          <p:nvPr/>
        </p:nvSpPr>
        <p:spPr>
          <a:xfrm>
            <a:off x="8366760" y="2761488"/>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Cap. 3 · Daniel's new home</a:t>
            </a:r>
            <a:endParaRPr lang="en-US" sz="1200" dirty="0"/>
          </a:p>
        </p:txBody>
      </p:sp>
      <p:sp>
        <p:nvSpPr>
          <p:cNvPr id="36" name="Text 34"/>
          <p:cNvSpPr txBox="1"/>
          <p:nvPr/>
        </p:nvSpPr>
        <p:spPr>
          <a:xfrm>
            <a:off x="8366760" y="3557016"/>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A2 Key — a vida fora de casa</a:t>
            </a:r>
            <a:endParaRPr lang="en-US" sz="1200" dirty="0"/>
          </a:p>
        </p:txBody>
      </p:sp>
      <p:sp>
        <p:nvSpPr>
          <p:cNvPr id="37" name="Text 35"/>
          <p:cNvSpPr txBox="1"/>
          <p:nvPr/>
        </p:nvSpPr>
        <p:spPr>
          <a:xfrm>
            <a:off x="8366760" y="4352544"/>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B1 Preliminary — opinião e razão</a:t>
            </a:r>
            <a:endParaRPr lang="en-US" sz="1200" dirty="0"/>
          </a:p>
        </p:txBody>
      </p:sp>
      <p:sp>
        <p:nvSpPr>
          <p:cNvPr id="38" name="Text 36"/>
          <p:cNvSpPr txBox="1"/>
          <p:nvPr/>
        </p:nvSpPr>
        <p:spPr>
          <a:xfrm>
            <a:off x="8366760" y="5148072"/>
            <a:ext cx="3108960" cy="731520"/>
          </a:xfrm>
          <a:prstGeom prst="rect">
            <a:avLst/>
          </a:prstGeom>
          <a:noFill/>
          <a:ln/>
        </p:spPr>
        <p:txBody>
          <a:bodyPr wrap="square" lIns="0" tIns="0" rIns="0" bIns="0" rtlCol="0" anchor="t"/>
          <a:lstStyle/>
          <a:p>
            <a:pPr indent="0" marL="0">
              <a:buNone/>
            </a:pPr>
            <a:r>
              <a:rPr lang="en-US" sz="1200" dirty="0">
                <a:solidFill>
                  <a:srgbClr val="16171F"/>
                </a:solidFill>
                <a:latin typeface="Arial" pitchFamily="34" charset="0"/>
                <a:ea typeface="Arial" pitchFamily="34" charset="-122"/>
                <a:cs typeface="Arial" pitchFamily="34" charset="-120"/>
              </a:rPr>
              <a:t>• B2 First — argumento sustentado</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2233D"/>
        </a:solidFill>
      </p:bgPr>
    </p:bg>
    <p:spTree>
      <p:nvGrpSpPr>
        <p:cNvPr id="1" name=""/>
        <p:cNvGrpSpPr/>
        <p:nvPr/>
      </p:nvGrpSpPr>
      <p:grpSpPr>
        <a:xfrm>
          <a:off x="0" y="0"/>
          <a:ext cx="0" cy="0"/>
          <a:chOff x="0" y="0"/>
          <a:chExt cx="0" cy="0"/>
        </a:xfrm>
      </p:grpSpPr>
      <p:sp>
        <p:nvSpPr>
          <p:cNvPr id="2" name="Shape 0"/>
          <p:cNvSpPr/>
          <p:nvPr/>
        </p:nvSpPr>
        <p:spPr>
          <a:xfrm>
            <a:off x="-73152" y="-73152"/>
            <a:ext cx="12344400" cy="7004304"/>
          </a:xfrm>
          <a:prstGeom prst="rect">
            <a:avLst/>
          </a:prstGeom>
          <a:solidFill>
            <a:srgbClr val="12233D"/>
          </a:solidFill>
          <a:ln/>
        </p:spPr>
      </p:sp>
      <p:sp>
        <p:nvSpPr>
          <p:cNvPr id="3" name="Text 1"/>
          <p:cNvSpPr txBox="1"/>
          <p:nvPr/>
        </p:nvSpPr>
        <p:spPr>
          <a:xfrm>
            <a:off x="548640" y="502920"/>
            <a:ext cx="10972800" cy="320040"/>
          </a:xfrm>
          <a:prstGeom prst="rect">
            <a:avLst/>
          </a:prstGeom>
          <a:noFill/>
          <a:ln/>
        </p:spPr>
        <p:txBody>
          <a:bodyPr wrap="square" lIns="0" tIns="0" rIns="0" bIns="0" rtlCol="0" anchor="ctr"/>
          <a:lstStyle/>
          <a:p>
            <a:pPr indent="0" marL="0">
              <a:buNone/>
            </a:pPr>
            <a:r>
              <a:rPr lang="en-US" sz="1400" b="1" dirty="0">
                <a:solidFill>
                  <a:srgbClr val="E8A33D"/>
                </a:solidFill>
                <a:latin typeface="Arial" pitchFamily="34" charset="0"/>
                <a:ea typeface="Arial" pitchFamily="34" charset="-122"/>
                <a:cs typeface="Arial" pitchFamily="34" charset="-120"/>
              </a:rPr>
              <a:t>CAPÍTULO 1 · THE NEW BOY</a:t>
            </a:r>
            <a:endParaRPr lang="en-US" sz="1400" dirty="0"/>
          </a:p>
        </p:txBody>
      </p:sp>
      <p:sp>
        <p:nvSpPr>
          <p:cNvPr id="4" name="Text 2"/>
          <p:cNvSpPr txBox="1"/>
          <p:nvPr/>
        </p:nvSpPr>
        <p:spPr>
          <a:xfrm>
            <a:off x="548640" y="868680"/>
            <a:ext cx="10972800" cy="73152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Hoje você vai…</a:t>
            </a:r>
            <a:endParaRPr lang="en-US" sz="3600" dirty="0"/>
          </a:p>
        </p:txBody>
      </p:sp>
      <p:sp>
        <p:nvSpPr>
          <p:cNvPr id="5" name="Text 3"/>
          <p:cNvSpPr txBox="1"/>
          <p:nvPr/>
        </p:nvSpPr>
        <p:spPr>
          <a:xfrm>
            <a:off x="548640" y="1645920"/>
            <a:ext cx="10972800" cy="320040"/>
          </a:xfrm>
          <a:prstGeom prst="rect">
            <a:avLst/>
          </a:prstGeom>
          <a:noFill/>
          <a:ln/>
        </p:spPr>
        <p:txBody>
          <a:bodyPr wrap="square" lIns="0" tIns="0" rIns="0" bIns="0" rtlCol="0" anchor="ctr"/>
          <a:lstStyle/>
          <a:p>
            <a:pPr indent="0" marL="0">
              <a:buNone/>
            </a:pPr>
            <a:r>
              <a:rPr lang="en-US" sz="1500" dirty="0">
                <a:solidFill>
                  <a:srgbClr val="8FA6C4"/>
                </a:solidFill>
                <a:latin typeface="Arial" pitchFamily="34" charset="0"/>
                <a:ea typeface="Arial" pitchFamily="34" charset="-122"/>
                <a:cs typeface="Arial" pitchFamily="34" charset="-120"/>
              </a:rPr>
              <a:t>Quatro coisas. Todas se provam em voz alta ou por escrito antes de você sair da sala.</a:t>
            </a:r>
            <a:endParaRPr lang="en-US" sz="1500" dirty="0"/>
          </a:p>
        </p:txBody>
      </p:sp>
      <p:sp>
        <p:nvSpPr>
          <p:cNvPr id="6" name="Shape 4"/>
          <p:cNvSpPr/>
          <p:nvPr/>
        </p:nvSpPr>
        <p:spPr>
          <a:xfrm>
            <a:off x="548640" y="2240280"/>
            <a:ext cx="1691640" cy="384048"/>
          </a:xfrm>
          <a:prstGeom prst="roundRect">
            <a:avLst>
              <a:gd name="adj" fmla="val 47619"/>
            </a:avLst>
          </a:prstGeom>
          <a:solidFill>
            <a:srgbClr val="E8A33D"/>
          </a:solidFill>
          <a:ln/>
        </p:spPr>
      </p:sp>
      <p:sp>
        <p:nvSpPr>
          <p:cNvPr id="7" name="Text 5"/>
          <p:cNvSpPr txBox="1"/>
          <p:nvPr/>
        </p:nvSpPr>
        <p:spPr>
          <a:xfrm>
            <a:off x="548640" y="2240280"/>
            <a:ext cx="1691640" cy="384048"/>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ENTENDER</a:t>
            </a:r>
            <a:endParaRPr lang="en-US" sz="1400" dirty="0"/>
          </a:p>
        </p:txBody>
      </p:sp>
      <p:sp>
        <p:nvSpPr>
          <p:cNvPr id="8" name="Text 6"/>
          <p:cNvSpPr txBox="1"/>
          <p:nvPr/>
        </p:nvSpPr>
        <p:spPr>
          <a:xfrm>
            <a:off x="2423160" y="2267712"/>
            <a:ext cx="9235440" cy="868680"/>
          </a:xfrm>
          <a:prstGeom prst="rect">
            <a:avLst/>
          </a:prstGeom>
          <a:noFill/>
          <a:ln/>
        </p:spPr>
        <p:txBody>
          <a:bodyPr wrap="square" lIns="0" tIns="0" rIns="0" bIns="0" rtlCol="0" anchor="t"/>
          <a:lstStyle/>
          <a:p>
            <a:pPr indent="0" marL="0">
              <a:buNone/>
            </a:pPr>
            <a:r>
              <a:rPr lang="en-US" sz="1500" dirty="0">
                <a:solidFill>
                  <a:srgbClr val="EAF1FB"/>
                </a:solidFill>
                <a:latin typeface="Arial" pitchFamily="34" charset="0"/>
                <a:ea typeface="Arial" pitchFamily="34" charset="-122"/>
                <a:cs typeface="Arial" pitchFamily="34" charset="-120"/>
              </a:rPr>
              <a:t>Ler “The New Boy” em inglês sem tradução por baixo — depois de a ter lido três vezes com apoio.</a:t>
            </a:r>
            <a:endParaRPr lang="en-US" sz="1500" dirty="0"/>
          </a:p>
        </p:txBody>
      </p:sp>
      <p:sp>
        <p:nvSpPr>
          <p:cNvPr id="9" name="Shape 7"/>
          <p:cNvSpPr/>
          <p:nvPr/>
        </p:nvSpPr>
        <p:spPr>
          <a:xfrm>
            <a:off x="548640" y="3246120"/>
            <a:ext cx="1691640" cy="384048"/>
          </a:xfrm>
          <a:prstGeom prst="roundRect">
            <a:avLst>
              <a:gd name="adj" fmla="val 47619"/>
            </a:avLst>
          </a:prstGeom>
          <a:solidFill>
            <a:srgbClr val="25706B"/>
          </a:solidFill>
          <a:ln/>
        </p:spPr>
      </p:sp>
      <p:sp>
        <p:nvSpPr>
          <p:cNvPr id="10" name="Text 8"/>
          <p:cNvSpPr txBox="1"/>
          <p:nvPr/>
        </p:nvSpPr>
        <p:spPr>
          <a:xfrm>
            <a:off x="548640" y="3246120"/>
            <a:ext cx="169164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USAR</a:t>
            </a:r>
            <a:endParaRPr lang="en-US" sz="1400" dirty="0"/>
          </a:p>
        </p:txBody>
      </p:sp>
      <p:sp>
        <p:nvSpPr>
          <p:cNvPr id="11" name="Text 9"/>
          <p:cNvSpPr txBox="1"/>
          <p:nvPr/>
        </p:nvSpPr>
        <p:spPr>
          <a:xfrm>
            <a:off x="2423160" y="3273552"/>
            <a:ext cx="9235440" cy="868680"/>
          </a:xfrm>
          <a:prstGeom prst="rect">
            <a:avLst/>
          </a:prstGeom>
          <a:noFill/>
          <a:ln/>
        </p:spPr>
        <p:txBody>
          <a:bodyPr wrap="square" lIns="0" tIns="0" rIns="0" bIns="0" rtlCol="0" anchor="t"/>
          <a:lstStyle/>
          <a:p>
            <a:pPr indent="0" marL="0">
              <a:buNone/>
            </a:pPr>
            <a:r>
              <a:rPr lang="en-US" sz="1500" dirty="0">
                <a:solidFill>
                  <a:srgbClr val="EAF1FB"/>
                </a:solidFill>
                <a:latin typeface="Arial" pitchFamily="34" charset="0"/>
                <a:ea typeface="Arial" pitchFamily="34" charset="-122"/>
                <a:cs typeface="Arial" pitchFamily="34" charset="-120"/>
              </a:rPr>
              <a:t>Usar o verbo to be. Todas as formas do verbo to be estão destacadas no texto. Use a tabela do módulo 8.</a:t>
            </a:r>
            <a:endParaRPr lang="en-US" sz="1500" dirty="0"/>
          </a:p>
        </p:txBody>
      </p:sp>
      <p:sp>
        <p:nvSpPr>
          <p:cNvPr id="12" name="Shape 10"/>
          <p:cNvSpPr/>
          <p:nvPr/>
        </p:nvSpPr>
        <p:spPr>
          <a:xfrm>
            <a:off x="548640" y="4251960"/>
            <a:ext cx="1691640" cy="384048"/>
          </a:xfrm>
          <a:prstGeom prst="roundRect">
            <a:avLst>
              <a:gd name="adj" fmla="val 47619"/>
            </a:avLst>
          </a:prstGeom>
          <a:solidFill>
            <a:srgbClr val="C94F3D"/>
          </a:solidFill>
          <a:ln/>
        </p:spPr>
      </p:sp>
      <p:sp>
        <p:nvSpPr>
          <p:cNvPr id="13" name="Text 11"/>
          <p:cNvSpPr txBox="1"/>
          <p:nvPr/>
        </p:nvSpPr>
        <p:spPr>
          <a:xfrm>
            <a:off x="548640" y="4251960"/>
            <a:ext cx="169164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DIZER</a:t>
            </a:r>
            <a:endParaRPr lang="en-US" sz="1400" dirty="0"/>
          </a:p>
        </p:txBody>
      </p:sp>
      <p:sp>
        <p:nvSpPr>
          <p:cNvPr id="14" name="Text 12"/>
          <p:cNvSpPr txBox="1"/>
          <p:nvPr/>
        </p:nvSpPr>
        <p:spPr>
          <a:xfrm>
            <a:off x="2423160" y="4279392"/>
            <a:ext cx="9235440" cy="868680"/>
          </a:xfrm>
          <a:prstGeom prst="rect">
            <a:avLst/>
          </a:prstGeom>
          <a:noFill/>
          <a:ln/>
        </p:spPr>
        <p:txBody>
          <a:bodyPr wrap="square" lIns="0" tIns="0" rIns="0" bIns="0" rtlCol="0" anchor="t"/>
          <a:lstStyle/>
          <a:p>
            <a:pPr indent="0" marL="0">
              <a:buNone/>
            </a:pPr>
            <a:r>
              <a:rPr lang="en-US" sz="1500" dirty="0">
                <a:solidFill>
                  <a:srgbClr val="EAF1FB"/>
                </a:solidFill>
                <a:latin typeface="Arial" pitchFamily="34" charset="0"/>
                <a:ea typeface="Arial" pitchFamily="34" charset="-122"/>
                <a:cs typeface="Arial" pitchFamily="34" charset="-120"/>
              </a:rPr>
              <a:t>Dez frases para dizer em voz alta. Cada uma traz a pronúncia em português e o símbolo internacional. E dizê-las a um colega, de pé.</a:t>
            </a:r>
            <a:endParaRPr lang="en-US" sz="1500" dirty="0"/>
          </a:p>
        </p:txBody>
      </p:sp>
      <p:sp>
        <p:nvSpPr>
          <p:cNvPr id="15" name="Shape 13"/>
          <p:cNvSpPr/>
          <p:nvPr/>
        </p:nvSpPr>
        <p:spPr>
          <a:xfrm>
            <a:off x="548640" y="5257800"/>
            <a:ext cx="1691640" cy="384048"/>
          </a:xfrm>
          <a:prstGeom prst="roundRect">
            <a:avLst>
              <a:gd name="adj" fmla="val 47619"/>
            </a:avLst>
          </a:prstGeom>
          <a:solidFill>
            <a:srgbClr val="6B5B95"/>
          </a:solidFill>
          <a:ln/>
        </p:spPr>
      </p:sp>
      <p:sp>
        <p:nvSpPr>
          <p:cNvPr id="16" name="Text 14"/>
          <p:cNvSpPr txBox="1"/>
          <p:nvPr/>
        </p:nvSpPr>
        <p:spPr>
          <a:xfrm>
            <a:off x="548640" y="5257800"/>
            <a:ext cx="169164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ESCREVER</a:t>
            </a:r>
            <a:endParaRPr lang="en-US" sz="1400" dirty="0"/>
          </a:p>
        </p:txBody>
      </p:sp>
      <p:sp>
        <p:nvSpPr>
          <p:cNvPr id="17" name="Text 15"/>
          <p:cNvSpPr txBox="1"/>
          <p:nvPr/>
        </p:nvSpPr>
        <p:spPr>
          <a:xfrm>
            <a:off x="2423160" y="5285232"/>
            <a:ext cx="9235440" cy="868680"/>
          </a:xfrm>
          <a:prstGeom prst="rect">
            <a:avLst/>
          </a:prstGeom>
          <a:noFill/>
          <a:ln/>
        </p:spPr>
        <p:txBody>
          <a:bodyPr wrap="square" lIns="0" tIns="0" rIns="0" bIns="0" rtlCol="0" anchor="t"/>
          <a:lstStyle/>
          <a:p>
            <a:pPr indent="0" marL="0">
              <a:buNone/>
            </a:pPr>
            <a:r>
              <a:rPr lang="en-US" sz="1500" dirty="0">
                <a:solidFill>
                  <a:srgbClr val="EAF1FB"/>
                </a:solidFill>
                <a:latin typeface="Arial" pitchFamily="34" charset="0"/>
                <a:ea typeface="Arial" pitchFamily="34" charset="-122"/>
                <a:cs typeface="Arial" pitchFamily="34" charset="-120"/>
              </a:rPr>
              <a:t>Agora você escreve. Depois de responder, aparece um modelo — compare, não copie.</a:t>
            </a:r>
            <a:endParaRPr lang="en-US" sz="1500" dirty="0"/>
          </a:p>
        </p:txBody>
      </p:sp>
      <p:sp>
        <p:nvSpPr>
          <p:cNvPr id="18" name="Text 16"/>
          <p:cNvSpPr txBox="1"/>
          <p:nvPr/>
        </p:nvSpPr>
        <p:spPr>
          <a:xfrm>
            <a:off x="548640" y="6217920"/>
            <a:ext cx="11155680" cy="320040"/>
          </a:xfrm>
          <a:prstGeom prst="rect">
            <a:avLst/>
          </a:prstGeom>
          <a:noFill/>
          <a:ln/>
        </p:spPr>
        <p:txBody>
          <a:bodyPr wrap="square" lIns="0" tIns="0" rIns="0" bIns="0" rtlCol="0" anchor="ctr"/>
          <a:lstStyle/>
          <a:p>
            <a:pPr indent="0" marL="0">
              <a:buNone/>
            </a:pPr>
            <a:r>
              <a:rPr lang="en-US" sz="1400" b="1" dirty="0">
                <a:solidFill>
                  <a:srgbClr val="E8A33D"/>
                </a:solidFill>
                <a:latin typeface="Arial" pitchFamily="34" charset="0"/>
                <a:ea typeface="Arial" pitchFamily="34" charset="-122"/>
                <a:cs typeface="Arial" pitchFamily="34" charset="-120"/>
              </a:rPr>
              <a:t>No fim: você abre a página digital e faz os 20 módulos sozinho. A aula prepara; a plataforma consolida.</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Aquecimento — corrija você mesmo</a:t>
            </a:r>
            <a:endParaRPr lang="en-US" sz="2200" dirty="0"/>
          </a:p>
        </p:txBody>
      </p:sp>
      <p:sp>
        <p:nvSpPr>
          <p:cNvPr id="3" name="Shape 1"/>
          <p:cNvSpPr/>
          <p:nvPr/>
        </p:nvSpPr>
        <p:spPr>
          <a:xfrm>
            <a:off x="457200" y="987552"/>
            <a:ext cx="1051560" cy="310896"/>
          </a:xfrm>
          <a:prstGeom prst="roundRect">
            <a:avLst>
              <a:gd name="adj" fmla="val 47059"/>
            </a:avLst>
          </a:prstGeom>
          <a:solidFill>
            <a:srgbClr val="1F3557"/>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5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Honestamente. Menos de 3 acertos? Este capítulo é exatamente para você.</a:t>
            </a:r>
            <a:endParaRPr lang="en-US" sz="1300" dirty="0"/>
          </a:p>
        </p:txBody>
      </p:sp>
      <p:sp>
        <p:nvSpPr>
          <p:cNvPr id="6" name="Text 4"/>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7" name="Text 5"/>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RESPOSTAS</a:t>
            </a:r>
            <a:endParaRPr lang="en-US" sz="900" dirty="0"/>
          </a:p>
        </p:txBody>
      </p:sp>
      <p:sp>
        <p:nvSpPr>
          <p:cNvPr id="8" name="Shape 6"/>
          <p:cNvSpPr/>
          <p:nvPr/>
        </p:nvSpPr>
        <p:spPr>
          <a:xfrm>
            <a:off x="457200" y="1481328"/>
            <a:ext cx="11247120" cy="786384"/>
          </a:xfrm>
          <a:prstGeom prst="roundRect">
            <a:avLst>
              <a:gd name="adj" fmla="val 6977"/>
            </a:avLst>
          </a:prstGeom>
          <a:solidFill>
            <a:srgbClr val="F2F4F7"/>
          </a:solidFill>
          <a:ln w="12700">
            <a:solidFill>
              <a:srgbClr val="D9DFE6"/>
            </a:solidFill>
            <a:prstDash val="solid"/>
          </a:ln>
        </p:spPr>
      </p:sp>
      <p:sp>
        <p:nvSpPr>
          <p:cNvPr id="9" name="Text 7"/>
          <p:cNvSpPr txBox="1"/>
          <p:nvPr/>
        </p:nvSpPr>
        <p:spPr>
          <a:xfrm>
            <a:off x="777240" y="1527048"/>
            <a:ext cx="10607040" cy="347472"/>
          </a:xfrm>
          <a:prstGeom prst="rect">
            <a:avLst/>
          </a:prstGeom>
          <a:noFill/>
          <a:ln/>
        </p:spPr>
        <p:txBody>
          <a:bodyPr wrap="square" lIns="0" tIns="0" rIns="0" bIns="0" rtlCol="0" anchor="ctr"/>
          <a:lstStyle/>
          <a:p>
            <a:pPr indent="0" marL="0">
              <a:buNone/>
            </a:pPr>
            <a:r>
              <a:rPr lang="en-US" sz="1400" b="1" dirty="0">
                <a:solidFill>
                  <a:srgbClr val="1F3557"/>
                </a:solidFill>
                <a:latin typeface="Arial" pitchFamily="34" charset="0"/>
                <a:ea typeface="Arial" pitchFamily="34" charset="-122"/>
                <a:cs typeface="Arial" pitchFamily="34" charset="-120"/>
              </a:rPr>
              <a:t>1.  Daniel ___ ten.</a:t>
            </a:r>
            <a:endParaRPr lang="en-US" sz="1400" dirty="0"/>
          </a:p>
        </p:txBody>
      </p:sp>
      <p:sp>
        <p:nvSpPr>
          <p:cNvPr id="10" name="Text 8"/>
          <p:cNvSpPr txBox="1"/>
          <p:nvPr/>
        </p:nvSpPr>
        <p:spPr>
          <a:xfrm>
            <a:off x="777240" y="1892808"/>
            <a:ext cx="10607040" cy="329184"/>
          </a:xfrm>
          <a:prstGeom prst="rect">
            <a:avLst/>
          </a:prstGeom>
          <a:noFill/>
          <a:ln/>
        </p:spPr>
        <p:txBody>
          <a:bodyPr wrap="square" lIns="0" tIns="0" rIns="0" bIns="0" rtlCol="0" anchor="ctr"/>
          <a:lstStyle/>
          <a:p>
            <a:pPr indent="0" marL="0">
              <a:buNone/>
            </a:pPr>
            <a:r>
              <a:rPr lang="en-US" sz="1350" b="1" dirty="0">
                <a:solidFill>
                  <a:srgbClr val="2E7D4F"/>
                </a:solidFill>
                <a:latin typeface="Arial" pitchFamily="34" charset="0"/>
                <a:ea typeface="Arial" pitchFamily="34" charset="-122"/>
                <a:cs typeface="Arial" pitchFamily="34" charset="-120"/>
              </a:rPr>
              <a:t>→ is</a:t>
            </a:r>
            <a:pPr indent="0" marL="0">
              <a:buNone/>
            </a:pPr>
            <a:r>
              <a:rPr lang="en-US" sz="1350" dirty="0">
                <a:solidFill>
                  <a:srgbClr val="5C6874"/>
                </a:solidFill>
                <a:latin typeface="Arial" pitchFamily="34" charset="0"/>
                <a:ea typeface="Arial" pitchFamily="34" charset="-122"/>
                <a:cs typeface="Arial" pitchFamily="34" charset="-120"/>
              </a:rPr>
              <a:t>   he/she/it → is.</a:t>
            </a:r>
            <a:endParaRPr lang="en-US" sz="1350" dirty="0"/>
          </a:p>
        </p:txBody>
      </p:sp>
      <p:sp>
        <p:nvSpPr>
          <p:cNvPr id="11" name="Shape 9"/>
          <p:cNvSpPr/>
          <p:nvPr/>
        </p:nvSpPr>
        <p:spPr>
          <a:xfrm>
            <a:off x="457200" y="2359152"/>
            <a:ext cx="11247120" cy="786384"/>
          </a:xfrm>
          <a:prstGeom prst="roundRect">
            <a:avLst>
              <a:gd name="adj" fmla="val 6977"/>
            </a:avLst>
          </a:prstGeom>
          <a:solidFill>
            <a:srgbClr val="F2F4F7"/>
          </a:solidFill>
          <a:ln w="12700">
            <a:solidFill>
              <a:srgbClr val="D9DFE6"/>
            </a:solidFill>
            <a:prstDash val="solid"/>
          </a:ln>
        </p:spPr>
      </p:sp>
      <p:sp>
        <p:nvSpPr>
          <p:cNvPr id="12" name="Text 10"/>
          <p:cNvSpPr txBox="1"/>
          <p:nvPr/>
        </p:nvSpPr>
        <p:spPr>
          <a:xfrm>
            <a:off x="777240" y="2404872"/>
            <a:ext cx="10607040" cy="347472"/>
          </a:xfrm>
          <a:prstGeom prst="rect">
            <a:avLst/>
          </a:prstGeom>
          <a:noFill/>
          <a:ln/>
        </p:spPr>
        <p:txBody>
          <a:bodyPr wrap="square" lIns="0" tIns="0" rIns="0" bIns="0" rtlCol="0" anchor="ctr"/>
          <a:lstStyle/>
          <a:p>
            <a:pPr indent="0" marL="0">
              <a:buNone/>
            </a:pPr>
            <a:r>
              <a:rPr lang="en-US" sz="1400" b="1" dirty="0">
                <a:solidFill>
                  <a:srgbClr val="1F3557"/>
                </a:solidFill>
                <a:latin typeface="Arial" pitchFamily="34" charset="0"/>
                <a:ea typeface="Arial" pitchFamily="34" charset="-122"/>
                <a:cs typeface="Arial" pitchFamily="34" charset="-120"/>
              </a:rPr>
              <a:t>2.  Amy and Sam ___ students.</a:t>
            </a:r>
            <a:endParaRPr lang="en-US" sz="1400" dirty="0"/>
          </a:p>
        </p:txBody>
      </p:sp>
      <p:sp>
        <p:nvSpPr>
          <p:cNvPr id="13" name="Text 11"/>
          <p:cNvSpPr txBox="1"/>
          <p:nvPr/>
        </p:nvSpPr>
        <p:spPr>
          <a:xfrm>
            <a:off x="777240" y="2770632"/>
            <a:ext cx="10607040" cy="329184"/>
          </a:xfrm>
          <a:prstGeom prst="rect">
            <a:avLst/>
          </a:prstGeom>
          <a:noFill/>
          <a:ln/>
        </p:spPr>
        <p:txBody>
          <a:bodyPr wrap="square" lIns="0" tIns="0" rIns="0" bIns="0" rtlCol="0" anchor="ctr"/>
          <a:lstStyle/>
          <a:p>
            <a:pPr indent="0" marL="0">
              <a:buNone/>
            </a:pPr>
            <a:r>
              <a:rPr lang="en-US" sz="1350" b="1" dirty="0">
                <a:solidFill>
                  <a:srgbClr val="2E7D4F"/>
                </a:solidFill>
                <a:latin typeface="Arial" pitchFamily="34" charset="0"/>
                <a:ea typeface="Arial" pitchFamily="34" charset="-122"/>
                <a:cs typeface="Arial" pitchFamily="34" charset="-120"/>
              </a:rPr>
              <a:t>→ are</a:t>
            </a:r>
            <a:pPr indent="0" marL="0">
              <a:buNone/>
            </a:pPr>
            <a:r>
              <a:rPr lang="en-US" sz="1350" dirty="0">
                <a:solidFill>
                  <a:srgbClr val="5C6874"/>
                </a:solidFill>
                <a:latin typeface="Arial" pitchFamily="34" charset="0"/>
                <a:ea typeface="Arial" pitchFamily="34" charset="-122"/>
                <a:cs typeface="Arial" pitchFamily="34" charset="-120"/>
              </a:rPr>
              <a:t>   Duas pessoas: they → are.</a:t>
            </a:r>
            <a:endParaRPr lang="en-US" sz="1350" dirty="0"/>
          </a:p>
        </p:txBody>
      </p:sp>
      <p:sp>
        <p:nvSpPr>
          <p:cNvPr id="14" name="Shape 12"/>
          <p:cNvSpPr/>
          <p:nvPr/>
        </p:nvSpPr>
        <p:spPr>
          <a:xfrm>
            <a:off x="457200" y="3236976"/>
            <a:ext cx="11247120" cy="786384"/>
          </a:xfrm>
          <a:prstGeom prst="roundRect">
            <a:avLst>
              <a:gd name="adj" fmla="val 6977"/>
            </a:avLst>
          </a:prstGeom>
          <a:solidFill>
            <a:srgbClr val="F2F4F7"/>
          </a:solidFill>
          <a:ln w="12700">
            <a:solidFill>
              <a:srgbClr val="D9DFE6"/>
            </a:solidFill>
            <a:prstDash val="solid"/>
          </a:ln>
        </p:spPr>
      </p:sp>
      <p:sp>
        <p:nvSpPr>
          <p:cNvPr id="15" name="Text 13"/>
          <p:cNvSpPr txBox="1"/>
          <p:nvPr/>
        </p:nvSpPr>
        <p:spPr>
          <a:xfrm>
            <a:off x="777240" y="3282696"/>
            <a:ext cx="10607040" cy="347472"/>
          </a:xfrm>
          <a:prstGeom prst="rect">
            <a:avLst/>
          </a:prstGeom>
          <a:noFill/>
          <a:ln/>
        </p:spPr>
        <p:txBody>
          <a:bodyPr wrap="square" lIns="0" tIns="0" rIns="0" bIns="0" rtlCol="0" anchor="ctr"/>
          <a:lstStyle/>
          <a:p>
            <a:pPr indent="0" marL="0">
              <a:buNone/>
            </a:pPr>
            <a:r>
              <a:rPr lang="en-US" sz="1400" b="1" dirty="0">
                <a:solidFill>
                  <a:srgbClr val="1F3557"/>
                </a:solidFill>
                <a:latin typeface="Arial" pitchFamily="34" charset="0"/>
                <a:ea typeface="Arial" pitchFamily="34" charset="-122"/>
                <a:cs typeface="Arial" pitchFamily="34" charset="-120"/>
              </a:rPr>
              <a:t>3.  I ___ from Brazil.</a:t>
            </a:r>
            <a:endParaRPr lang="en-US" sz="1400" dirty="0"/>
          </a:p>
        </p:txBody>
      </p:sp>
      <p:sp>
        <p:nvSpPr>
          <p:cNvPr id="16" name="Text 14"/>
          <p:cNvSpPr txBox="1"/>
          <p:nvPr/>
        </p:nvSpPr>
        <p:spPr>
          <a:xfrm>
            <a:off x="777240" y="3648456"/>
            <a:ext cx="10607040" cy="329184"/>
          </a:xfrm>
          <a:prstGeom prst="rect">
            <a:avLst/>
          </a:prstGeom>
          <a:noFill/>
          <a:ln/>
        </p:spPr>
        <p:txBody>
          <a:bodyPr wrap="square" lIns="0" tIns="0" rIns="0" bIns="0" rtlCol="0" anchor="ctr"/>
          <a:lstStyle/>
          <a:p>
            <a:pPr indent="0" marL="0">
              <a:buNone/>
            </a:pPr>
            <a:r>
              <a:rPr lang="en-US" sz="1350" b="1" dirty="0">
                <a:solidFill>
                  <a:srgbClr val="2E7D4F"/>
                </a:solidFill>
                <a:latin typeface="Arial" pitchFamily="34" charset="0"/>
                <a:ea typeface="Arial" pitchFamily="34" charset="-122"/>
                <a:cs typeface="Arial" pitchFamily="34" charset="-120"/>
              </a:rPr>
              <a:t>→ am</a:t>
            </a:r>
            <a:pPr indent="0" marL="0">
              <a:buNone/>
            </a:pPr>
            <a:r>
              <a:rPr lang="en-US" sz="1350" dirty="0">
                <a:solidFill>
                  <a:srgbClr val="5C6874"/>
                </a:solidFill>
                <a:latin typeface="Arial" pitchFamily="34" charset="0"/>
                <a:ea typeface="Arial" pitchFamily="34" charset="-122"/>
                <a:cs typeface="Arial" pitchFamily="34" charset="-120"/>
              </a:rPr>
              <a:t>   I → am. Sempre.</a:t>
            </a:r>
            <a:endParaRPr lang="en-US" sz="1350" dirty="0"/>
          </a:p>
        </p:txBody>
      </p:sp>
      <p:sp>
        <p:nvSpPr>
          <p:cNvPr id="17" name="Shape 15"/>
          <p:cNvSpPr/>
          <p:nvPr/>
        </p:nvSpPr>
        <p:spPr>
          <a:xfrm>
            <a:off x="457200" y="4114800"/>
            <a:ext cx="11247120" cy="786384"/>
          </a:xfrm>
          <a:prstGeom prst="roundRect">
            <a:avLst>
              <a:gd name="adj" fmla="val 6977"/>
            </a:avLst>
          </a:prstGeom>
          <a:solidFill>
            <a:srgbClr val="F2F4F7"/>
          </a:solidFill>
          <a:ln w="12700">
            <a:solidFill>
              <a:srgbClr val="D9DFE6"/>
            </a:solidFill>
            <a:prstDash val="solid"/>
          </a:ln>
        </p:spPr>
      </p:sp>
      <p:sp>
        <p:nvSpPr>
          <p:cNvPr id="18" name="Text 16"/>
          <p:cNvSpPr txBox="1"/>
          <p:nvPr/>
        </p:nvSpPr>
        <p:spPr>
          <a:xfrm>
            <a:off x="777240" y="4160520"/>
            <a:ext cx="10607040" cy="347472"/>
          </a:xfrm>
          <a:prstGeom prst="rect">
            <a:avLst/>
          </a:prstGeom>
          <a:noFill/>
          <a:ln/>
        </p:spPr>
        <p:txBody>
          <a:bodyPr wrap="square" lIns="0" tIns="0" rIns="0" bIns="0" rtlCol="0" anchor="ctr"/>
          <a:lstStyle/>
          <a:p>
            <a:pPr indent="0" marL="0">
              <a:buNone/>
            </a:pPr>
            <a:r>
              <a:rPr lang="en-US" sz="1400" b="1" dirty="0">
                <a:solidFill>
                  <a:srgbClr val="1F3557"/>
                </a:solidFill>
                <a:latin typeface="Arial" pitchFamily="34" charset="0"/>
                <a:ea typeface="Arial" pitchFamily="34" charset="-122"/>
                <a:cs typeface="Arial" pitchFamily="34" charset="-120"/>
              </a:rPr>
              <a:t>4.  Miss Hill ___ ten. She is the teacher!</a:t>
            </a:r>
            <a:endParaRPr lang="en-US" sz="1400" dirty="0"/>
          </a:p>
        </p:txBody>
      </p:sp>
      <p:sp>
        <p:nvSpPr>
          <p:cNvPr id="19" name="Text 17"/>
          <p:cNvSpPr txBox="1"/>
          <p:nvPr/>
        </p:nvSpPr>
        <p:spPr>
          <a:xfrm>
            <a:off x="777240" y="4526280"/>
            <a:ext cx="10607040" cy="329184"/>
          </a:xfrm>
          <a:prstGeom prst="rect">
            <a:avLst/>
          </a:prstGeom>
          <a:noFill/>
          <a:ln/>
        </p:spPr>
        <p:txBody>
          <a:bodyPr wrap="square" lIns="0" tIns="0" rIns="0" bIns="0" rtlCol="0" anchor="ctr"/>
          <a:lstStyle/>
          <a:p>
            <a:pPr indent="0" marL="0">
              <a:buNone/>
            </a:pPr>
            <a:r>
              <a:rPr lang="en-US" sz="1350" b="1" dirty="0">
                <a:solidFill>
                  <a:srgbClr val="2E7D4F"/>
                </a:solidFill>
                <a:latin typeface="Arial" pitchFamily="34" charset="0"/>
                <a:ea typeface="Arial" pitchFamily="34" charset="-122"/>
                <a:cs typeface="Arial" pitchFamily="34" charset="-120"/>
              </a:rPr>
              <a:t>→ isn't</a:t>
            </a:r>
            <a:pPr indent="0" marL="0">
              <a:buNone/>
            </a:pPr>
            <a:r>
              <a:rPr lang="en-US" sz="1350" dirty="0">
                <a:solidFill>
                  <a:srgbClr val="5C6874"/>
                </a:solidFill>
                <a:latin typeface="Arial" pitchFamily="34" charset="0"/>
                <a:ea typeface="Arial" pitchFamily="34" charset="-122"/>
                <a:cs typeface="Arial" pitchFamily="34" charset="-120"/>
              </a:rPr>
              <a:t>   Negativa de is: isn't (= is not).</a:t>
            </a:r>
            <a:endParaRPr lang="en-US" sz="1350" dirty="0"/>
          </a:p>
        </p:txBody>
      </p:sp>
      <p:sp>
        <p:nvSpPr>
          <p:cNvPr id="20" name="Shape 18"/>
          <p:cNvSpPr/>
          <p:nvPr/>
        </p:nvSpPr>
        <p:spPr>
          <a:xfrm>
            <a:off x="457200" y="4992624"/>
            <a:ext cx="11247120" cy="786384"/>
          </a:xfrm>
          <a:prstGeom prst="roundRect">
            <a:avLst>
              <a:gd name="adj" fmla="val 6977"/>
            </a:avLst>
          </a:prstGeom>
          <a:solidFill>
            <a:srgbClr val="F6E3BC"/>
          </a:solidFill>
          <a:ln w="12700">
            <a:solidFill>
              <a:srgbClr val="B97F1E"/>
            </a:solidFill>
            <a:prstDash val="solid"/>
          </a:ln>
        </p:spPr>
      </p:sp>
      <p:sp>
        <p:nvSpPr>
          <p:cNvPr id="21" name="Text 19"/>
          <p:cNvSpPr txBox="1"/>
          <p:nvPr/>
        </p:nvSpPr>
        <p:spPr>
          <a:xfrm>
            <a:off x="777240" y="5038344"/>
            <a:ext cx="10607040" cy="347472"/>
          </a:xfrm>
          <a:prstGeom prst="rect">
            <a:avLst/>
          </a:prstGeom>
          <a:noFill/>
          <a:ln/>
        </p:spPr>
        <p:txBody>
          <a:bodyPr wrap="square" lIns="0" tIns="0" rIns="0" bIns="0" rtlCol="0" anchor="ctr"/>
          <a:lstStyle/>
          <a:p>
            <a:pPr indent="0" marL="0">
              <a:buNone/>
            </a:pPr>
            <a:r>
              <a:rPr lang="en-US" sz="1400" b="1" dirty="0">
                <a:solidFill>
                  <a:srgbClr val="1F3557"/>
                </a:solidFill>
                <a:latin typeface="Arial" pitchFamily="34" charset="0"/>
                <a:ea typeface="Arial" pitchFamily="34" charset="-122"/>
                <a:cs typeface="Arial" pitchFamily="34" charset="-120"/>
              </a:rPr>
              <a:t>5.  Como se diz “ele tem dez anos”?   He is ten.  ·  He has ten.  ·  He have ten.</a:t>
            </a:r>
            <a:endParaRPr lang="en-US" sz="1400" dirty="0"/>
          </a:p>
        </p:txBody>
      </p:sp>
      <p:sp>
        <p:nvSpPr>
          <p:cNvPr id="22" name="Text 20"/>
          <p:cNvSpPr txBox="1"/>
          <p:nvPr/>
        </p:nvSpPr>
        <p:spPr>
          <a:xfrm>
            <a:off x="777240" y="5404104"/>
            <a:ext cx="10607040" cy="329184"/>
          </a:xfrm>
          <a:prstGeom prst="rect">
            <a:avLst/>
          </a:prstGeom>
          <a:noFill/>
          <a:ln/>
        </p:spPr>
        <p:txBody>
          <a:bodyPr wrap="square" lIns="0" tIns="0" rIns="0" bIns="0" rtlCol="0" anchor="ctr"/>
          <a:lstStyle/>
          <a:p>
            <a:pPr indent="0" marL="0">
              <a:buNone/>
            </a:pPr>
            <a:r>
              <a:rPr lang="en-US" sz="1350" b="1" dirty="0">
                <a:solidFill>
                  <a:srgbClr val="2E7D4F"/>
                </a:solidFill>
                <a:latin typeface="Arial" pitchFamily="34" charset="0"/>
                <a:ea typeface="Arial" pitchFamily="34" charset="-122"/>
                <a:cs typeface="Arial" pitchFamily="34" charset="-120"/>
              </a:rPr>
              <a:t>→ He is ten.</a:t>
            </a:r>
            <a:pPr indent="0" marL="0">
              <a:buNone/>
            </a:pPr>
            <a:r>
              <a:rPr lang="en-US" sz="1350" dirty="0">
                <a:solidFill>
                  <a:srgbClr val="5C6874"/>
                </a:solidFill>
                <a:latin typeface="Arial" pitchFamily="34" charset="0"/>
                <a:ea typeface="Arial" pitchFamily="34" charset="-122"/>
                <a:cs typeface="Arial" pitchFamily="34" charset="-120"/>
              </a:rPr>
              <a:t>   Em inglês a idade usa to be, não have. É o erro número um do brasileiro.</a:t>
            </a:r>
            <a:endParaRPr lang="en-US" sz="1350" dirty="0"/>
          </a:p>
        </p:txBody>
      </p:sp>
      <p:sp>
        <p:nvSpPr>
          <p:cNvPr id="23" name="Text 21"/>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250" b="1" dirty="0">
                <a:solidFill>
                  <a:srgbClr val="B97F1E"/>
                </a:solidFill>
                <a:latin typeface="Arial" pitchFamily="34" charset="0"/>
                <a:ea typeface="Arial" pitchFamily="34" charset="-122"/>
                <a:cs typeface="Arial" pitchFamily="34" charset="-120"/>
              </a:rPr>
              <a:t>A última é a armadilha do capítulo inteiro. Ela volta na tabela do módulo 8, no módulo 9 e no jogo.</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Degrau 1 — A história em português</a:t>
            </a:r>
            <a:endParaRPr lang="en-US" sz="2200" dirty="0"/>
          </a:p>
        </p:txBody>
      </p:sp>
      <p:sp>
        <p:nvSpPr>
          <p:cNvPr id="3" name="Shape 1"/>
          <p:cNvSpPr/>
          <p:nvPr/>
        </p:nvSpPr>
        <p:spPr>
          <a:xfrm>
            <a:off x="457200" y="987552"/>
            <a:ext cx="1051560" cy="310896"/>
          </a:xfrm>
          <a:prstGeom prst="roundRect">
            <a:avLst>
              <a:gd name="adj" fmla="val 47059"/>
            </a:avLst>
          </a:prstGeom>
          <a:solidFill>
            <a:srgbClr val="1F3557"/>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6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Leia sem pressa. Você não precisa saber nada de inglês ainda — precisa saber o que acontece.</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F2F4F7"/>
          </a:solidFill>
          <a:ln w="9525">
            <a:solidFill>
              <a:srgbClr val="D9DFE6"/>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1F3557"/>
          </a:solidFill>
          <a:ln w="9525">
            <a:solidFill>
              <a:srgbClr val="1F3557"/>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O LIVRO · DEGRAU 1 DE 4</a:t>
            </a:r>
            <a:endParaRPr lang="en-US" sz="900" dirty="0"/>
          </a:p>
        </p:txBody>
      </p:sp>
      <p:sp>
        <p:nvSpPr>
          <p:cNvPr id="21" name="Shape 19"/>
          <p:cNvSpPr/>
          <p:nvPr/>
        </p:nvSpPr>
        <p:spPr>
          <a:xfrm>
            <a:off x="457200" y="1481328"/>
            <a:ext cx="11247120" cy="420624"/>
          </a:xfrm>
          <a:prstGeom prst="roundRect">
            <a:avLst>
              <a:gd name="adj" fmla="val 13043"/>
            </a:avLst>
          </a:prstGeom>
          <a:solidFill>
            <a:srgbClr val="1F3557"/>
          </a:solidFill>
          <a:ln/>
        </p:spPr>
      </p:sp>
      <p:sp>
        <p:nvSpPr>
          <p:cNvPr id="22" name="Text 20"/>
          <p:cNvSpPr txBox="1"/>
          <p:nvPr/>
        </p:nvSpPr>
        <p:spPr>
          <a:xfrm>
            <a:off x="777240" y="1481328"/>
            <a:ext cx="10607040" cy="420624"/>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NA TELA: abra o livro do capítulo e vá ao degrau 1.  ·  O texto vira as páginas como um livro.</a:t>
            </a:r>
            <a:endParaRPr lang="en-US" sz="1350" dirty="0"/>
          </a:p>
        </p:txBody>
      </p:sp>
      <p:sp>
        <p:nvSpPr>
          <p:cNvPr id="23" name="Shape 21"/>
          <p:cNvSpPr/>
          <p:nvPr/>
        </p:nvSpPr>
        <p:spPr>
          <a:xfrm>
            <a:off x="457200" y="2011680"/>
            <a:ext cx="11247120" cy="2249424"/>
          </a:xfrm>
          <a:prstGeom prst="roundRect">
            <a:avLst>
              <a:gd name="adj" fmla="val 2439"/>
            </a:avLst>
          </a:prstGeom>
          <a:solidFill>
            <a:srgbClr val="F2F4F7"/>
          </a:solidFill>
          <a:ln w="12700">
            <a:solidFill>
              <a:srgbClr val="D9DFE6"/>
            </a:solidFill>
            <a:prstDash val="solid"/>
          </a:ln>
        </p:spPr>
      </p:sp>
      <p:sp>
        <p:nvSpPr>
          <p:cNvPr id="24" name="Text 22"/>
          <p:cNvSpPr txBox="1"/>
          <p:nvPr/>
        </p:nvSpPr>
        <p:spPr>
          <a:xfrm>
            <a:off x="713232" y="2103120"/>
            <a:ext cx="5486400" cy="219456"/>
          </a:xfrm>
          <a:prstGeom prst="rect">
            <a:avLst/>
          </a:prstGeom>
          <a:noFill/>
          <a:ln/>
        </p:spPr>
        <p:txBody>
          <a:bodyPr wrap="square" lIns="0" tIns="0" rIns="0" bIns="0" rtlCol="0" anchor="ctr"/>
          <a:lstStyle/>
          <a:p>
            <a:pPr indent="0" marL="0">
              <a:buNone/>
            </a:pPr>
            <a:r>
              <a:rPr lang="en-US" sz="1050" b="1" dirty="0">
                <a:solidFill>
                  <a:srgbClr val="1F3557"/>
                </a:solidFill>
                <a:latin typeface="Arial" pitchFamily="34" charset="0"/>
                <a:ea typeface="Arial" pitchFamily="34" charset="-122"/>
                <a:cs typeface="Arial" pitchFamily="34" charset="-120"/>
              </a:rPr>
              <a:t>EM PORTUGUÊS · parágrafos 1–2</a:t>
            </a:r>
            <a:endParaRPr lang="en-US" sz="1050" dirty="0"/>
          </a:p>
        </p:txBody>
      </p:sp>
      <p:sp>
        <p:nvSpPr>
          <p:cNvPr id="25" name="Text 23"/>
          <p:cNvSpPr txBox="1"/>
          <p:nvPr/>
        </p:nvSpPr>
        <p:spPr>
          <a:xfrm>
            <a:off x="713232" y="2377440"/>
            <a:ext cx="10744200" cy="1463040"/>
          </a:xfrm>
          <a:prstGeom prst="rect">
            <a:avLst/>
          </a:prstGeom>
          <a:noFill/>
          <a:ln/>
        </p:spPr>
        <p:txBody>
          <a:bodyPr wrap="square" lIns="0" tIns="0" rIns="0" bIns="0" rtlCol="0" anchor="t"/>
          <a:lstStyle/>
          <a:p>
            <a:pPr indent="0" marL="0">
              <a:buNone/>
            </a:pPr>
            <a:r>
              <a:rPr lang="en-US" sz="1450" dirty="0">
                <a:solidFill>
                  <a:srgbClr val="16171F"/>
                </a:solidFill>
                <a:latin typeface="Arial" pitchFamily="34" charset="0"/>
                <a:ea typeface="Arial" pitchFamily="34" charset="-122"/>
                <a:cs typeface="Arial" pitchFamily="34" charset="-120"/>
              </a:rPr>
              <a:t>Daniel é um menino. Ele tem dez anos. Hoje é o primeiro dia dele na Park School, e a Park School é grande! Daniel é o menino novo, e ele não está feliz. “Olá”, ele diz na porta. “Meu nome é Daniel.” Mas a voz dele é pequena.</a:t>
            </a:r>
            <a:endParaRPr lang="en-US" sz="1450" dirty="0"/>
          </a:p>
          <a:p>
            <a:pPr indent="0" marL="0">
              <a:buNone/>
            </a:pPr>
            <a:endParaRPr lang="en-US" sz="1450" dirty="0"/>
          </a:p>
          <a:p>
            <a:pPr indent="0" marL="0">
              <a:buNone/>
            </a:pPr>
            <a:r>
              <a:rPr lang="en-US" sz="1450" dirty="0">
                <a:solidFill>
                  <a:srgbClr val="16171F"/>
                </a:solidFill>
                <a:latin typeface="Arial" pitchFamily="34" charset="0"/>
                <a:ea typeface="Arial" pitchFamily="34" charset="-122"/>
                <a:cs typeface="Arial" pitchFamily="34" charset="-120"/>
              </a:rPr>
              <a:t>Uma menina está na porta. Ela é pequena, e a mochila dela é vermelha. “Oi! Eu sou a Amy. Qual é o seu nome?”, ela diz. “Eu sou o Daniel. Eu sou do Brasil”, ele diz. “Brasil! Uau!”, diz Amy. “Prazer em conhecer você, Daniel!” Agora a voz dele não é pequena.</a:t>
            </a:r>
            <a:endParaRPr lang="en-US" sz="1450" dirty="0"/>
          </a:p>
        </p:txBody>
      </p:sp>
      <p:sp>
        <p:nvSpPr>
          <p:cNvPr id="26" name="Shape 24"/>
          <p:cNvSpPr/>
          <p:nvPr/>
        </p:nvSpPr>
        <p:spPr>
          <a:xfrm>
            <a:off x="548640" y="4535424"/>
            <a:ext cx="384048" cy="384048"/>
          </a:xfrm>
          <a:prstGeom prst="ellipse">
            <a:avLst/>
          </a:prstGeom>
          <a:solidFill>
            <a:srgbClr val="1F3557"/>
          </a:solidFill>
          <a:ln/>
        </p:spPr>
      </p:sp>
      <p:sp>
        <p:nvSpPr>
          <p:cNvPr id="27" name="Text 25"/>
          <p:cNvSpPr txBox="1"/>
          <p:nvPr/>
        </p:nvSpPr>
        <p:spPr>
          <a:xfrm>
            <a:off x="548640" y="453542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28" name="Text 26"/>
          <p:cNvSpPr txBox="1"/>
          <p:nvPr/>
        </p:nvSpPr>
        <p:spPr>
          <a:xfrm>
            <a:off x="1115568" y="4532376"/>
            <a:ext cx="10497312" cy="390144"/>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A turma lê em silêncio, sem pressa — já está em português.</a:t>
            </a:r>
            <a:endParaRPr lang="en-US" sz="1400" dirty="0"/>
          </a:p>
        </p:txBody>
      </p:sp>
      <p:sp>
        <p:nvSpPr>
          <p:cNvPr id="29" name="Shape 27"/>
          <p:cNvSpPr/>
          <p:nvPr/>
        </p:nvSpPr>
        <p:spPr>
          <a:xfrm>
            <a:off x="548640" y="5007864"/>
            <a:ext cx="384048" cy="384048"/>
          </a:xfrm>
          <a:prstGeom prst="ellipse">
            <a:avLst/>
          </a:prstGeom>
          <a:solidFill>
            <a:srgbClr val="1F3557"/>
          </a:solidFill>
          <a:ln/>
        </p:spPr>
      </p:sp>
      <p:sp>
        <p:nvSpPr>
          <p:cNvPr id="30" name="Text 28"/>
          <p:cNvSpPr txBox="1"/>
          <p:nvPr/>
        </p:nvSpPr>
        <p:spPr>
          <a:xfrm>
            <a:off x="548640" y="500786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31" name="Text 29"/>
          <p:cNvSpPr txBox="1"/>
          <p:nvPr/>
        </p:nvSpPr>
        <p:spPr>
          <a:xfrm>
            <a:off x="1115568" y="5004816"/>
            <a:ext cx="10497312" cy="390144"/>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Ninguém traduz nada. Uma pergunta só no fim: o que acontece?</a:t>
            </a:r>
            <a:endParaRPr lang="en-US" sz="1400" dirty="0"/>
          </a:p>
        </p:txBody>
      </p:sp>
      <p:sp>
        <p:nvSpPr>
          <p:cNvPr id="32" name="Shape 30"/>
          <p:cNvSpPr/>
          <p:nvPr/>
        </p:nvSpPr>
        <p:spPr>
          <a:xfrm>
            <a:off x="548640" y="5480304"/>
            <a:ext cx="384048" cy="384048"/>
          </a:xfrm>
          <a:prstGeom prst="ellipse">
            <a:avLst/>
          </a:prstGeom>
          <a:solidFill>
            <a:srgbClr val="1F3557"/>
          </a:solidFill>
          <a:ln/>
        </p:spPr>
      </p:sp>
      <p:sp>
        <p:nvSpPr>
          <p:cNvPr id="33" name="Text 31"/>
          <p:cNvSpPr txBox="1"/>
          <p:nvPr/>
        </p:nvSpPr>
        <p:spPr>
          <a:xfrm>
            <a:off x="548640" y="548030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34" name="Text 32"/>
          <p:cNvSpPr txBox="1"/>
          <p:nvPr/>
        </p:nvSpPr>
        <p:spPr>
          <a:xfrm>
            <a:off x="1115568" y="5477256"/>
            <a:ext cx="10497312" cy="390144"/>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Isto não é preguiça: é construir o esquema que torna o inglês compreensível depois.</a:t>
            </a:r>
            <a:endParaRPr lang="en-US" sz="1400" dirty="0"/>
          </a:p>
        </p:txBody>
      </p:sp>
      <p:sp>
        <p:nvSpPr>
          <p:cNvPr id="35" name="Text 33"/>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250" b="1" dirty="0">
                <a:solidFill>
                  <a:srgbClr val="1F3557"/>
                </a:solidFill>
                <a:latin typeface="Arial" pitchFamily="34" charset="0"/>
                <a:ea typeface="Arial" pitchFamily="34" charset="-122"/>
                <a:cs typeface="Arial" pitchFamily="34" charset="-120"/>
              </a:rPr>
              <a:t>Guarde a armadilha do capítulo desde já: Idade em inglês usa to be: He is ten, nunca has.</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1800" b="1" dirty="0">
                <a:solidFill>
                  <a:srgbClr val="1F3557"/>
                </a:solidFill>
                <a:latin typeface="Arial" pitchFamily="34" charset="0"/>
                <a:ea typeface="Arial" pitchFamily="34" charset="-122"/>
                <a:cs typeface="Arial" pitchFamily="34" charset="-120"/>
              </a:rPr>
              <a:t>Degrau 2 — Em inglês, com o português embaixo</a:t>
            </a:r>
            <a:endParaRPr lang="en-US" sz="1800" dirty="0"/>
          </a:p>
        </p:txBody>
      </p:sp>
      <p:sp>
        <p:nvSpPr>
          <p:cNvPr id="3" name="Shape 1"/>
          <p:cNvSpPr/>
          <p:nvPr/>
        </p:nvSpPr>
        <p:spPr>
          <a:xfrm>
            <a:off x="457200" y="987552"/>
            <a:ext cx="1051560" cy="310896"/>
          </a:xfrm>
          <a:prstGeom prst="roundRect">
            <a:avLst>
              <a:gd name="adj" fmla="val 47059"/>
            </a:avLst>
          </a:prstGeom>
          <a:solidFill>
            <a:srgbClr val="1F3557"/>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8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Você já sabe a história. Agora veja como ela se diz em inglês.</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F2F4F7"/>
          </a:solidFill>
          <a:ln w="9525">
            <a:solidFill>
              <a:srgbClr val="D9DFE6"/>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1F3557"/>
          </a:solidFill>
          <a:ln w="9525">
            <a:solidFill>
              <a:srgbClr val="1F3557"/>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O LIVRO · DEGRAU 2 DE 4</a:t>
            </a:r>
            <a:endParaRPr lang="en-US" sz="900" dirty="0"/>
          </a:p>
        </p:txBody>
      </p:sp>
      <p:sp>
        <p:nvSpPr>
          <p:cNvPr id="21" name="Shape 19"/>
          <p:cNvSpPr/>
          <p:nvPr/>
        </p:nvSpPr>
        <p:spPr>
          <a:xfrm>
            <a:off x="457200" y="1481328"/>
            <a:ext cx="11247120" cy="420624"/>
          </a:xfrm>
          <a:prstGeom prst="roundRect">
            <a:avLst>
              <a:gd name="adj" fmla="val 13043"/>
            </a:avLst>
          </a:prstGeom>
          <a:solidFill>
            <a:srgbClr val="1F3557"/>
          </a:solidFill>
          <a:ln/>
        </p:spPr>
      </p:sp>
      <p:sp>
        <p:nvSpPr>
          <p:cNvPr id="22" name="Text 20"/>
          <p:cNvSpPr txBox="1"/>
          <p:nvPr/>
        </p:nvSpPr>
        <p:spPr>
          <a:xfrm>
            <a:off x="777240" y="1481328"/>
            <a:ext cx="10607040" cy="420624"/>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NA TELA: abra o livro do capítulo e vá ao degrau 2.  ·  O texto vira as páginas como um livro.</a:t>
            </a:r>
            <a:endParaRPr lang="en-US" sz="1350" dirty="0"/>
          </a:p>
        </p:txBody>
      </p:sp>
      <p:sp>
        <p:nvSpPr>
          <p:cNvPr id="23" name="Shape 21"/>
          <p:cNvSpPr/>
          <p:nvPr/>
        </p:nvSpPr>
        <p:spPr>
          <a:xfrm>
            <a:off x="457200" y="2011680"/>
            <a:ext cx="11247120" cy="2249424"/>
          </a:xfrm>
          <a:prstGeom prst="roundRect">
            <a:avLst>
              <a:gd name="adj" fmla="val 2439"/>
            </a:avLst>
          </a:prstGeom>
          <a:solidFill>
            <a:srgbClr val="FFFFFF"/>
          </a:solidFill>
          <a:ln w="12700">
            <a:solidFill>
              <a:srgbClr val="1F3557"/>
            </a:solidFill>
            <a:prstDash val="solid"/>
          </a:ln>
        </p:spPr>
      </p:sp>
      <p:sp>
        <p:nvSpPr>
          <p:cNvPr id="24" name="Text 22"/>
          <p:cNvSpPr txBox="1"/>
          <p:nvPr/>
        </p:nvSpPr>
        <p:spPr>
          <a:xfrm>
            <a:off x="713232" y="2103120"/>
            <a:ext cx="5486400" cy="219456"/>
          </a:xfrm>
          <a:prstGeom prst="rect">
            <a:avLst/>
          </a:prstGeom>
          <a:noFill/>
          <a:ln/>
        </p:spPr>
        <p:txBody>
          <a:bodyPr wrap="square" lIns="0" tIns="0" rIns="0" bIns="0" rtlCol="0" anchor="ctr"/>
          <a:lstStyle/>
          <a:p>
            <a:pPr indent="0" marL="0">
              <a:buNone/>
            </a:pPr>
            <a:r>
              <a:rPr lang="en-US" sz="1050" b="1" dirty="0">
                <a:solidFill>
                  <a:srgbClr val="1F3557"/>
                </a:solidFill>
                <a:latin typeface="Arial" pitchFamily="34" charset="0"/>
                <a:ea typeface="Arial" pitchFamily="34" charset="-122"/>
                <a:cs typeface="Arial" pitchFamily="34" charset="-120"/>
              </a:rPr>
              <a:t>EM INGLÊS · parágrafos 3–4</a:t>
            </a:r>
            <a:endParaRPr lang="en-US" sz="1050" dirty="0"/>
          </a:p>
        </p:txBody>
      </p:sp>
      <p:sp>
        <p:nvSpPr>
          <p:cNvPr id="25" name="Text 23"/>
          <p:cNvSpPr txBox="1"/>
          <p:nvPr/>
        </p:nvSpPr>
        <p:spPr>
          <a:xfrm>
            <a:off x="713232" y="2377440"/>
            <a:ext cx="10744200" cy="1463040"/>
          </a:xfrm>
          <a:prstGeom prst="rect">
            <a:avLst/>
          </a:prstGeom>
          <a:noFill/>
          <a:ln/>
        </p:spPr>
        <p:txBody>
          <a:bodyPr wrap="square" lIns="0" tIns="0" rIns="0" bIns="0" rtlCol="0" anchor="t"/>
          <a:lstStyle/>
          <a:p>
            <a:pPr indent="0" marL="0">
              <a:buNone/>
            </a:pPr>
            <a:r>
              <a:rPr lang="en-US" sz="1450" dirty="0">
                <a:solidFill>
                  <a:srgbClr val="16171F"/>
                </a:solidFill>
                <a:latin typeface="Arial" pitchFamily="34" charset="0"/>
                <a:ea typeface="Arial" pitchFamily="34" charset="-122"/>
                <a:cs typeface="Arial" pitchFamily="34" charset="-120"/>
              </a:rPr>
              <a:t>Amy and Daniel are in the classroom now. The teacher is at the big desk. She is Miss Hill. “Good morning, class!” says Miss Hill. “Good morning, Miss Hill!” they say. “Class, this is Daniel. He is new. Welcome to Park School, Daniel!”</a:t>
            </a:r>
            <a:endParaRPr lang="en-US" sz="1450" dirty="0"/>
          </a:p>
          <a:p>
            <a:pPr indent="0" marL="0">
              <a:buNone/>
            </a:pPr>
            <a:endParaRPr lang="en-US" sz="1450" dirty="0"/>
          </a:p>
          <a:p>
            <a:pPr indent="0" marL="0">
              <a:buNone/>
            </a:pPr>
            <a:r>
              <a:rPr lang="en-US" sz="1450" dirty="0">
                <a:solidFill>
                  <a:srgbClr val="16171F"/>
                </a:solidFill>
                <a:latin typeface="Arial" pitchFamily="34" charset="0"/>
                <a:ea typeface="Arial" pitchFamily="34" charset="-122"/>
                <a:cs typeface="Arial" pitchFamily="34" charset="-120"/>
              </a:rPr>
              <a:t>A boy is at the next desk. He is tall, and his pencil case is green. “Hello! I'm Sam. How are you?” he says. “I'm fine, thank you,” says Daniel. Amy says, “Sam is my friend. And now he is your friend too!”</a:t>
            </a:r>
            <a:endParaRPr lang="en-US" sz="1450" dirty="0"/>
          </a:p>
        </p:txBody>
      </p:sp>
      <p:sp>
        <p:nvSpPr>
          <p:cNvPr id="26" name="Shape 24"/>
          <p:cNvSpPr/>
          <p:nvPr/>
        </p:nvSpPr>
        <p:spPr>
          <a:xfrm>
            <a:off x="548640" y="4535424"/>
            <a:ext cx="384048" cy="384048"/>
          </a:xfrm>
          <a:prstGeom prst="ellipse">
            <a:avLst/>
          </a:prstGeom>
          <a:solidFill>
            <a:srgbClr val="1F3557"/>
          </a:solidFill>
          <a:ln/>
        </p:spPr>
      </p:sp>
      <p:sp>
        <p:nvSpPr>
          <p:cNvPr id="27" name="Text 25"/>
          <p:cNvSpPr txBox="1"/>
          <p:nvPr/>
        </p:nvSpPr>
        <p:spPr>
          <a:xfrm>
            <a:off x="548640" y="453542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28" name="Text 26"/>
          <p:cNvSpPr txBox="1"/>
          <p:nvPr/>
        </p:nvSpPr>
        <p:spPr>
          <a:xfrm>
            <a:off x="1115568" y="4532376"/>
            <a:ext cx="10497312" cy="390144"/>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How old is Daniel?</a:t>
            </a:r>
            <a:pPr indent="0" marL="0">
              <a:buNone/>
            </a:pPr>
            <a:r>
              <a:rPr lang="en-US" sz="1400" dirty="0">
                <a:solidFill>
                  <a:srgbClr val="5C6874"/>
                </a:solidFill>
                <a:latin typeface="Arial" pitchFamily="34" charset="0"/>
                <a:ea typeface="Arial" pitchFamily="34" charset="-122"/>
                <a:cs typeface="Arial" pitchFamily="34" charset="-120"/>
              </a:rPr>
              <a:t>   ✔ He is ten.</a:t>
            </a:r>
            <a:endParaRPr lang="en-US" sz="1400" dirty="0"/>
          </a:p>
        </p:txBody>
      </p:sp>
      <p:sp>
        <p:nvSpPr>
          <p:cNvPr id="29" name="Shape 27"/>
          <p:cNvSpPr/>
          <p:nvPr/>
        </p:nvSpPr>
        <p:spPr>
          <a:xfrm>
            <a:off x="548640" y="5007864"/>
            <a:ext cx="384048" cy="384048"/>
          </a:xfrm>
          <a:prstGeom prst="ellipse">
            <a:avLst/>
          </a:prstGeom>
          <a:solidFill>
            <a:srgbClr val="1F3557"/>
          </a:solidFill>
          <a:ln/>
        </p:spPr>
      </p:sp>
      <p:sp>
        <p:nvSpPr>
          <p:cNvPr id="30" name="Text 28"/>
          <p:cNvSpPr txBox="1"/>
          <p:nvPr/>
        </p:nvSpPr>
        <p:spPr>
          <a:xfrm>
            <a:off x="548640" y="500786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31" name="Text 29"/>
          <p:cNvSpPr txBox="1"/>
          <p:nvPr/>
        </p:nvSpPr>
        <p:spPr>
          <a:xfrm>
            <a:off x="1115568" y="5004816"/>
            <a:ext cx="10497312" cy="390144"/>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Where is Daniel from?</a:t>
            </a:r>
            <a:pPr indent="0" marL="0">
              <a:buNone/>
            </a:pPr>
            <a:r>
              <a:rPr lang="en-US" sz="1400" dirty="0">
                <a:solidFill>
                  <a:srgbClr val="5C6874"/>
                </a:solidFill>
                <a:latin typeface="Arial" pitchFamily="34" charset="0"/>
                <a:ea typeface="Arial" pitchFamily="34" charset="-122"/>
                <a:cs typeface="Arial" pitchFamily="34" charset="-120"/>
              </a:rPr>
              <a:t>   ✔ Brazil</a:t>
            </a:r>
            <a:endParaRPr lang="en-US" sz="1400" dirty="0"/>
          </a:p>
        </p:txBody>
      </p:sp>
      <p:sp>
        <p:nvSpPr>
          <p:cNvPr id="32" name="Shape 30"/>
          <p:cNvSpPr/>
          <p:nvPr/>
        </p:nvSpPr>
        <p:spPr>
          <a:xfrm>
            <a:off x="548640" y="5480304"/>
            <a:ext cx="384048" cy="384048"/>
          </a:xfrm>
          <a:prstGeom prst="ellipse">
            <a:avLst/>
          </a:prstGeom>
          <a:solidFill>
            <a:srgbClr val="1F3557"/>
          </a:solidFill>
          <a:ln/>
        </p:spPr>
      </p:sp>
      <p:sp>
        <p:nvSpPr>
          <p:cNvPr id="33" name="Text 31"/>
          <p:cNvSpPr txBox="1"/>
          <p:nvPr/>
        </p:nvSpPr>
        <p:spPr>
          <a:xfrm>
            <a:off x="548640" y="548030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34" name="Text 32"/>
          <p:cNvSpPr txBox="1"/>
          <p:nvPr/>
        </p:nvSpPr>
        <p:spPr>
          <a:xfrm>
            <a:off x="1115568" y="5477256"/>
            <a:ext cx="10497312" cy="390144"/>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Who is Miss Hill?</a:t>
            </a:r>
            <a:pPr indent="0" marL="0">
              <a:buNone/>
            </a:pPr>
            <a:r>
              <a:rPr lang="en-US" sz="1400" dirty="0">
                <a:solidFill>
                  <a:srgbClr val="5C6874"/>
                </a:solidFill>
                <a:latin typeface="Arial" pitchFamily="34" charset="0"/>
                <a:ea typeface="Arial" pitchFamily="34" charset="-122"/>
                <a:cs typeface="Arial" pitchFamily="34" charset="-120"/>
              </a:rPr>
              <a:t>   ✔ The teacher</a:t>
            </a:r>
            <a:endParaRPr lang="en-US" sz="1400" dirty="0"/>
          </a:p>
        </p:txBody>
      </p:sp>
      <p:sp>
        <p:nvSpPr>
          <p:cNvPr id="35" name="Text 33"/>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250" b="1" dirty="0">
                <a:solidFill>
                  <a:srgbClr val="1F3557"/>
                </a:solidFill>
                <a:latin typeface="Arial" pitchFamily="34" charset="0"/>
                <a:ea typeface="Arial" pitchFamily="34" charset="-122"/>
                <a:cs typeface="Arial" pitchFamily="34" charset="-120"/>
              </a:rPr>
              <a:t>Voltar um degrau é parte do caminho. Nada aqui é registado como nota.</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Degrau 3 — Só em inglês</a:t>
            </a:r>
            <a:endParaRPr lang="en-US" sz="2200" dirty="0"/>
          </a:p>
        </p:txBody>
      </p:sp>
      <p:sp>
        <p:nvSpPr>
          <p:cNvPr id="3" name="Shape 1"/>
          <p:cNvSpPr/>
          <p:nvPr/>
        </p:nvSpPr>
        <p:spPr>
          <a:xfrm>
            <a:off x="457200" y="987552"/>
            <a:ext cx="1051560" cy="310896"/>
          </a:xfrm>
          <a:prstGeom prst="roundRect">
            <a:avLst>
              <a:gd name="adj" fmla="val 47059"/>
            </a:avLst>
          </a:prstGeom>
          <a:solidFill>
            <a:srgbClr val="1F3557"/>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6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Sem rede. Você vai entender mais do que imagina — a história já está na sua cabeça.</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F2F4F7"/>
          </a:solidFill>
          <a:ln w="9525">
            <a:solidFill>
              <a:srgbClr val="D9DFE6"/>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1F3557"/>
          </a:solidFill>
          <a:ln w="9525">
            <a:solidFill>
              <a:srgbClr val="1F3557"/>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O LIVRO · DEGRAU 3 DE 4</a:t>
            </a:r>
            <a:endParaRPr lang="en-US" sz="900" dirty="0"/>
          </a:p>
        </p:txBody>
      </p:sp>
      <p:sp>
        <p:nvSpPr>
          <p:cNvPr id="21" name="Shape 19"/>
          <p:cNvSpPr/>
          <p:nvPr/>
        </p:nvSpPr>
        <p:spPr>
          <a:xfrm>
            <a:off x="457200" y="1481328"/>
            <a:ext cx="11247120" cy="420624"/>
          </a:xfrm>
          <a:prstGeom prst="roundRect">
            <a:avLst>
              <a:gd name="adj" fmla="val 13043"/>
            </a:avLst>
          </a:prstGeom>
          <a:solidFill>
            <a:srgbClr val="1F3557"/>
          </a:solidFill>
          <a:ln/>
        </p:spPr>
      </p:sp>
      <p:sp>
        <p:nvSpPr>
          <p:cNvPr id="22" name="Text 20"/>
          <p:cNvSpPr txBox="1"/>
          <p:nvPr/>
        </p:nvSpPr>
        <p:spPr>
          <a:xfrm>
            <a:off x="777240" y="1481328"/>
            <a:ext cx="10607040" cy="420624"/>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NA TELA: abra o livro do capítulo e vá ao degrau 3.  ·  O texto vira as páginas como um livro.</a:t>
            </a:r>
            <a:endParaRPr lang="en-US" sz="1350" dirty="0"/>
          </a:p>
        </p:txBody>
      </p:sp>
      <p:sp>
        <p:nvSpPr>
          <p:cNvPr id="23" name="Shape 21"/>
          <p:cNvSpPr/>
          <p:nvPr/>
        </p:nvSpPr>
        <p:spPr>
          <a:xfrm>
            <a:off x="457200" y="2011680"/>
            <a:ext cx="11247120" cy="1261872"/>
          </a:xfrm>
          <a:prstGeom prst="roundRect">
            <a:avLst>
              <a:gd name="adj" fmla="val 4348"/>
            </a:avLst>
          </a:prstGeom>
          <a:solidFill>
            <a:srgbClr val="FFFFFF"/>
          </a:solidFill>
          <a:ln w="12700">
            <a:solidFill>
              <a:srgbClr val="1F3557"/>
            </a:solidFill>
            <a:prstDash val="solid"/>
          </a:ln>
        </p:spPr>
      </p:sp>
      <p:sp>
        <p:nvSpPr>
          <p:cNvPr id="24" name="Text 22"/>
          <p:cNvSpPr txBox="1"/>
          <p:nvPr/>
        </p:nvSpPr>
        <p:spPr>
          <a:xfrm>
            <a:off x="713232" y="2103120"/>
            <a:ext cx="5486400" cy="219456"/>
          </a:xfrm>
          <a:prstGeom prst="rect">
            <a:avLst/>
          </a:prstGeom>
          <a:noFill/>
          <a:ln/>
        </p:spPr>
        <p:txBody>
          <a:bodyPr wrap="square" lIns="0" tIns="0" rIns="0" bIns="0" rtlCol="0" anchor="ctr"/>
          <a:lstStyle/>
          <a:p>
            <a:pPr indent="0" marL="0">
              <a:buNone/>
            </a:pPr>
            <a:r>
              <a:rPr lang="en-US" sz="1050" b="1" dirty="0">
                <a:solidFill>
                  <a:srgbClr val="1F3557"/>
                </a:solidFill>
                <a:latin typeface="Arial" pitchFamily="34" charset="0"/>
                <a:ea typeface="Arial" pitchFamily="34" charset="-122"/>
                <a:cs typeface="Arial" pitchFamily="34" charset="-120"/>
              </a:rPr>
              <a:t>EM INGLÊS · parágrafo 5</a:t>
            </a:r>
            <a:endParaRPr lang="en-US" sz="1050" dirty="0"/>
          </a:p>
        </p:txBody>
      </p:sp>
      <p:sp>
        <p:nvSpPr>
          <p:cNvPr id="25" name="Text 23"/>
          <p:cNvSpPr txBox="1"/>
          <p:nvPr/>
        </p:nvSpPr>
        <p:spPr>
          <a:xfrm>
            <a:off x="713232" y="2377440"/>
            <a:ext cx="10744200" cy="475488"/>
          </a:xfrm>
          <a:prstGeom prst="rect">
            <a:avLst/>
          </a:prstGeom>
          <a:noFill/>
          <a:ln/>
        </p:spPr>
        <p:txBody>
          <a:bodyPr wrap="square" lIns="0" tIns="0" rIns="0" bIns="0" rtlCol="0" anchor="t"/>
          <a:lstStyle/>
          <a:p>
            <a:pPr indent="0" marL="0">
              <a:buNone/>
            </a:pPr>
            <a:r>
              <a:rPr lang="en-US" sz="1450" dirty="0">
                <a:solidFill>
                  <a:srgbClr val="16171F"/>
                </a:solidFill>
                <a:latin typeface="Arial" pitchFamily="34" charset="0"/>
                <a:ea typeface="Arial" pitchFamily="34" charset="-122"/>
                <a:cs typeface="Arial" pitchFamily="34" charset="-120"/>
              </a:rPr>
              <a:t>“How old are you, Daniel?” says Sam. “I'm ten. And you?” “We are ten too!” says Sam. “And Miss Hill?” says Daniel. “Is she ten?” Amy and Sam laugh. “No! She isn't ten! She is the teacher!”</a:t>
            </a:r>
            <a:endParaRPr lang="en-US" sz="1450" dirty="0"/>
          </a:p>
        </p:txBody>
      </p:sp>
      <p:sp>
        <p:nvSpPr>
          <p:cNvPr id="26" name="Shape 24"/>
          <p:cNvSpPr/>
          <p:nvPr/>
        </p:nvSpPr>
        <p:spPr>
          <a:xfrm>
            <a:off x="548640" y="3547872"/>
            <a:ext cx="384048" cy="384048"/>
          </a:xfrm>
          <a:prstGeom prst="ellipse">
            <a:avLst/>
          </a:prstGeom>
          <a:solidFill>
            <a:srgbClr val="1F3557"/>
          </a:solidFill>
          <a:ln/>
        </p:spPr>
      </p:sp>
      <p:sp>
        <p:nvSpPr>
          <p:cNvPr id="27" name="Text 25"/>
          <p:cNvSpPr txBox="1"/>
          <p:nvPr/>
        </p:nvSpPr>
        <p:spPr>
          <a:xfrm>
            <a:off x="548640" y="354787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28" name="Text 26"/>
          <p:cNvSpPr txBox="1"/>
          <p:nvPr/>
        </p:nvSpPr>
        <p:spPr>
          <a:xfrm>
            <a:off x="1115568" y="3456432"/>
            <a:ext cx="10497312" cy="566928"/>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Why is Daniel not happy at the start?</a:t>
            </a:r>
            <a:pPr indent="0" marL="0">
              <a:buNone/>
            </a:pPr>
            <a:r>
              <a:rPr lang="en-US" sz="1400" dirty="0">
                <a:solidFill>
                  <a:srgbClr val="5C6874"/>
                </a:solidFill>
                <a:latin typeface="Arial" pitchFamily="34" charset="0"/>
                <a:ea typeface="Arial" pitchFamily="34" charset="-122"/>
                <a:cs typeface="Arial" pitchFamily="34" charset="-120"/>
              </a:rPr>
              <a:t>   ✔ He is new and the school is big.</a:t>
            </a:r>
            <a:endParaRPr lang="en-US" sz="1400" dirty="0"/>
          </a:p>
        </p:txBody>
      </p:sp>
      <p:sp>
        <p:nvSpPr>
          <p:cNvPr id="29" name="Shape 27"/>
          <p:cNvSpPr/>
          <p:nvPr/>
        </p:nvSpPr>
        <p:spPr>
          <a:xfrm>
            <a:off x="548640" y="4425696"/>
            <a:ext cx="384048" cy="384048"/>
          </a:xfrm>
          <a:prstGeom prst="ellipse">
            <a:avLst/>
          </a:prstGeom>
          <a:solidFill>
            <a:srgbClr val="1F3557"/>
          </a:solidFill>
          <a:ln/>
        </p:spPr>
      </p:sp>
      <p:sp>
        <p:nvSpPr>
          <p:cNvPr id="30" name="Text 28"/>
          <p:cNvSpPr txBox="1"/>
          <p:nvPr/>
        </p:nvSpPr>
        <p:spPr>
          <a:xfrm>
            <a:off x="548640" y="442569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31" name="Text 29"/>
          <p:cNvSpPr txBox="1"/>
          <p:nvPr/>
        </p:nvSpPr>
        <p:spPr>
          <a:xfrm>
            <a:off x="1115568" y="4334256"/>
            <a:ext cx="10497312" cy="566928"/>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What colour is Amy's school bag?</a:t>
            </a:r>
            <a:pPr indent="0" marL="0">
              <a:buNone/>
            </a:pPr>
            <a:r>
              <a:rPr lang="en-US" sz="1400" dirty="0">
                <a:solidFill>
                  <a:srgbClr val="5C6874"/>
                </a:solidFill>
                <a:latin typeface="Arial" pitchFamily="34" charset="0"/>
                <a:ea typeface="Arial" pitchFamily="34" charset="-122"/>
                <a:cs typeface="Arial" pitchFamily="34" charset="-120"/>
              </a:rPr>
              <a:t>   ✔ Red</a:t>
            </a:r>
            <a:endParaRPr lang="en-US" sz="1400" dirty="0"/>
          </a:p>
        </p:txBody>
      </p:sp>
      <p:sp>
        <p:nvSpPr>
          <p:cNvPr id="32" name="Shape 30"/>
          <p:cNvSpPr/>
          <p:nvPr/>
        </p:nvSpPr>
        <p:spPr>
          <a:xfrm>
            <a:off x="548640" y="5303520"/>
            <a:ext cx="384048" cy="384048"/>
          </a:xfrm>
          <a:prstGeom prst="ellipse">
            <a:avLst/>
          </a:prstGeom>
          <a:solidFill>
            <a:srgbClr val="1F3557"/>
          </a:solidFill>
          <a:ln/>
        </p:spPr>
      </p:sp>
      <p:sp>
        <p:nvSpPr>
          <p:cNvPr id="33" name="Text 31"/>
          <p:cNvSpPr txBox="1"/>
          <p:nvPr/>
        </p:nvSpPr>
        <p:spPr>
          <a:xfrm>
            <a:off x="548640" y="530352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34" name="Text 32"/>
          <p:cNvSpPr txBox="1"/>
          <p:nvPr/>
        </p:nvSpPr>
        <p:spPr>
          <a:xfrm>
            <a:off x="1115568" y="5212080"/>
            <a:ext cx="10497312" cy="566928"/>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Is Miss Hill ten?</a:t>
            </a:r>
            <a:pPr indent="0" marL="0">
              <a:buNone/>
            </a:pPr>
            <a:r>
              <a:rPr lang="en-US" sz="1400" dirty="0">
                <a:solidFill>
                  <a:srgbClr val="5C6874"/>
                </a:solidFill>
                <a:latin typeface="Arial" pitchFamily="34" charset="0"/>
                <a:ea typeface="Arial" pitchFamily="34" charset="-122"/>
                <a:cs typeface="Arial" pitchFamily="34" charset="-120"/>
              </a:rPr>
              <a:t>   ✔ No, she isn't.</a:t>
            </a:r>
            <a:endParaRPr lang="en-US" sz="1400" dirty="0"/>
          </a:p>
        </p:txBody>
      </p:sp>
      <p:sp>
        <p:nvSpPr>
          <p:cNvPr id="35" name="Text 33"/>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250" b="1" dirty="0">
                <a:solidFill>
                  <a:srgbClr val="1F3557"/>
                </a:solidFill>
                <a:latin typeface="Arial" pitchFamily="34" charset="0"/>
                <a:ea typeface="Arial" pitchFamily="34" charset="-122"/>
                <a:cs typeface="Arial" pitchFamily="34" charset="-120"/>
              </a:rPr>
              <a:t>Voltar um degrau é parte do caminho. Nada aqui é registado como nota.</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Degrau 4 — Em inglês, com o áudio</a:t>
            </a:r>
            <a:endParaRPr lang="en-US" sz="2200" dirty="0"/>
          </a:p>
        </p:txBody>
      </p:sp>
      <p:sp>
        <p:nvSpPr>
          <p:cNvPr id="3" name="Shape 1"/>
          <p:cNvSpPr/>
          <p:nvPr/>
        </p:nvSpPr>
        <p:spPr>
          <a:xfrm>
            <a:off x="457200" y="987552"/>
            <a:ext cx="1051560" cy="310896"/>
          </a:xfrm>
          <a:prstGeom prst="roundRect">
            <a:avLst>
              <a:gd name="adj" fmla="val 47059"/>
            </a:avLst>
          </a:prstGeom>
          <a:solidFill>
            <a:srgbClr val="6B5B95"/>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8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Agora os ouvidos. Siga o texto enquanto o episódio toca.</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6B5B95"/>
          </a:solidFill>
          <a:ln w="9525">
            <a:solidFill>
              <a:srgbClr val="6B5B95"/>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F2F4F7"/>
          </a:solidFill>
          <a:ln w="9525">
            <a:solidFill>
              <a:srgbClr val="D9DFE6"/>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F2F4F7"/>
          </a:solidFill>
          <a:ln w="9525">
            <a:solidFill>
              <a:srgbClr val="D9DFE6"/>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O LIVRO · DEGRAU 4 DE 4</a:t>
            </a:r>
            <a:endParaRPr lang="en-US" sz="900" dirty="0"/>
          </a:p>
        </p:txBody>
      </p:sp>
      <p:sp>
        <p:nvSpPr>
          <p:cNvPr id="21" name="Shape 19"/>
          <p:cNvSpPr/>
          <p:nvPr/>
        </p:nvSpPr>
        <p:spPr>
          <a:xfrm>
            <a:off x="457200" y="1481328"/>
            <a:ext cx="11247120" cy="420624"/>
          </a:xfrm>
          <a:prstGeom prst="roundRect">
            <a:avLst>
              <a:gd name="adj" fmla="val 13043"/>
            </a:avLst>
          </a:prstGeom>
          <a:solidFill>
            <a:srgbClr val="6B5B95"/>
          </a:solidFill>
          <a:ln/>
        </p:spPr>
      </p:sp>
      <p:sp>
        <p:nvSpPr>
          <p:cNvPr id="22" name="Text 20"/>
          <p:cNvSpPr txBox="1"/>
          <p:nvPr/>
        </p:nvSpPr>
        <p:spPr>
          <a:xfrm>
            <a:off x="777240" y="1481328"/>
            <a:ext cx="10607040" cy="420624"/>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NA TELA: abra o livro do capítulo e vá ao degrau 4.  ·  O texto vira as páginas como um livro.</a:t>
            </a:r>
            <a:endParaRPr lang="en-US" sz="1350" dirty="0"/>
          </a:p>
        </p:txBody>
      </p:sp>
      <p:sp>
        <p:nvSpPr>
          <p:cNvPr id="23" name="Shape 21"/>
          <p:cNvSpPr/>
          <p:nvPr/>
        </p:nvSpPr>
        <p:spPr>
          <a:xfrm>
            <a:off x="457200" y="2011680"/>
            <a:ext cx="11247120" cy="1261872"/>
          </a:xfrm>
          <a:prstGeom prst="roundRect">
            <a:avLst>
              <a:gd name="adj" fmla="val 4348"/>
            </a:avLst>
          </a:prstGeom>
          <a:solidFill>
            <a:srgbClr val="FFFFFF"/>
          </a:solidFill>
          <a:ln w="12700">
            <a:solidFill>
              <a:srgbClr val="6B5B95"/>
            </a:solidFill>
            <a:prstDash val="solid"/>
          </a:ln>
        </p:spPr>
      </p:sp>
      <p:sp>
        <p:nvSpPr>
          <p:cNvPr id="24" name="Text 22"/>
          <p:cNvSpPr txBox="1"/>
          <p:nvPr/>
        </p:nvSpPr>
        <p:spPr>
          <a:xfrm>
            <a:off x="713232" y="2103120"/>
            <a:ext cx="5486400" cy="219456"/>
          </a:xfrm>
          <a:prstGeom prst="rect">
            <a:avLst/>
          </a:prstGeom>
          <a:noFill/>
          <a:ln/>
        </p:spPr>
        <p:txBody>
          <a:bodyPr wrap="square" lIns="0" tIns="0" rIns="0" bIns="0" rtlCol="0" anchor="ctr"/>
          <a:lstStyle/>
          <a:p>
            <a:pPr indent="0" marL="0">
              <a:buNone/>
            </a:pPr>
            <a:r>
              <a:rPr lang="en-US" sz="1050" b="1" dirty="0">
                <a:solidFill>
                  <a:srgbClr val="6B5B95"/>
                </a:solidFill>
                <a:latin typeface="Arial" pitchFamily="34" charset="0"/>
                <a:ea typeface="Arial" pitchFamily="34" charset="-122"/>
                <a:cs typeface="Arial" pitchFamily="34" charset="-120"/>
              </a:rPr>
              <a:t>EM INGLÊS · parágrafo 6</a:t>
            </a:r>
            <a:endParaRPr lang="en-US" sz="1050" dirty="0"/>
          </a:p>
        </p:txBody>
      </p:sp>
      <p:sp>
        <p:nvSpPr>
          <p:cNvPr id="25" name="Text 23"/>
          <p:cNvSpPr txBox="1"/>
          <p:nvPr/>
        </p:nvSpPr>
        <p:spPr>
          <a:xfrm>
            <a:off x="713232" y="2377440"/>
            <a:ext cx="10744200" cy="475488"/>
          </a:xfrm>
          <a:prstGeom prst="rect">
            <a:avLst/>
          </a:prstGeom>
          <a:noFill/>
          <a:ln/>
        </p:spPr>
        <p:txBody>
          <a:bodyPr wrap="square" lIns="0" tIns="0" rIns="0" bIns="0" rtlCol="0" anchor="t"/>
          <a:lstStyle/>
          <a:p>
            <a:pPr indent="0" marL="0">
              <a:buNone/>
            </a:pPr>
            <a:r>
              <a:rPr lang="en-US" sz="1450" dirty="0">
                <a:solidFill>
                  <a:srgbClr val="16171F"/>
                </a:solidFill>
                <a:latin typeface="Arial" pitchFamily="34" charset="0"/>
                <a:ea typeface="Arial" pitchFamily="34" charset="-122"/>
                <a:cs typeface="Arial" pitchFamily="34" charset="-120"/>
              </a:rPr>
              <a:t>It is three o'clock. School is not open now. “Goodbye, Amy! Goodbye, Sam!” says Daniel. “See you tomorrow!” They are his friends now. Park School is big, but it is not scary. Daniel is the new boy — and he is happy.</a:t>
            </a:r>
            <a:endParaRPr lang="en-US" sz="1450" dirty="0"/>
          </a:p>
        </p:txBody>
      </p:sp>
      <p:sp>
        <p:nvSpPr>
          <p:cNvPr id="26" name="Shape 24"/>
          <p:cNvSpPr/>
          <p:nvPr/>
        </p:nvSpPr>
        <p:spPr>
          <a:xfrm>
            <a:off x="548640" y="3547872"/>
            <a:ext cx="384048" cy="384048"/>
          </a:xfrm>
          <a:prstGeom prst="ellipse">
            <a:avLst/>
          </a:prstGeom>
          <a:solidFill>
            <a:srgbClr val="6B5B95"/>
          </a:solidFill>
          <a:ln/>
        </p:spPr>
      </p:sp>
      <p:sp>
        <p:nvSpPr>
          <p:cNvPr id="27" name="Text 25"/>
          <p:cNvSpPr txBox="1"/>
          <p:nvPr/>
        </p:nvSpPr>
        <p:spPr>
          <a:xfrm>
            <a:off x="548640" y="354787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28" name="Text 26"/>
          <p:cNvSpPr txBox="1"/>
          <p:nvPr/>
        </p:nvSpPr>
        <p:spPr>
          <a:xfrm>
            <a:off x="1115568" y="3456432"/>
            <a:ext cx="10497312" cy="566928"/>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Who says “Welcome to Park School”?</a:t>
            </a:r>
            <a:pPr indent="0" marL="0">
              <a:buNone/>
            </a:pPr>
            <a:r>
              <a:rPr lang="en-US" sz="1400" dirty="0">
                <a:solidFill>
                  <a:srgbClr val="5C6874"/>
                </a:solidFill>
                <a:latin typeface="Arial" pitchFamily="34" charset="0"/>
                <a:ea typeface="Arial" pitchFamily="34" charset="-122"/>
                <a:cs typeface="Arial" pitchFamily="34" charset="-120"/>
              </a:rPr>
              <a:t>   ✔ Miss Hill</a:t>
            </a:r>
            <a:endParaRPr lang="en-US" sz="1400" dirty="0"/>
          </a:p>
        </p:txBody>
      </p:sp>
      <p:sp>
        <p:nvSpPr>
          <p:cNvPr id="29" name="Shape 27"/>
          <p:cNvSpPr/>
          <p:nvPr/>
        </p:nvSpPr>
        <p:spPr>
          <a:xfrm>
            <a:off x="548640" y="4425696"/>
            <a:ext cx="384048" cy="384048"/>
          </a:xfrm>
          <a:prstGeom prst="ellipse">
            <a:avLst/>
          </a:prstGeom>
          <a:solidFill>
            <a:srgbClr val="6B5B95"/>
          </a:solidFill>
          <a:ln/>
        </p:spPr>
      </p:sp>
      <p:sp>
        <p:nvSpPr>
          <p:cNvPr id="30" name="Text 28"/>
          <p:cNvSpPr txBox="1"/>
          <p:nvPr/>
        </p:nvSpPr>
        <p:spPr>
          <a:xfrm>
            <a:off x="548640" y="442569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31" name="Text 29"/>
          <p:cNvSpPr txBox="1"/>
          <p:nvPr/>
        </p:nvSpPr>
        <p:spPr>
          <a:xfrm>
            <a:off x="1115568" y="4334256"/>
            <a:ext cx="10497312" cy="566928"/>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What time does school finish?</a:t>
            </a:r>
            <a:pPr indent="0" marL="0">
              <a:buNone/>
            </a:pPr>
            <a:r>
              <a:rPr lang="en-US" sz="1400" dirty="0">
                <a:solidFill>
                  <a:srgbClr val="5C6874"/>
                </a:solidFill>
                <a:latin typeface="Arial" pitchFamily="34" charset="0"/>
                <a:ea typeface="Arial" pitchFamily="34" charset="-122"/>
                <a:cs typeface="Arial" pitchFamily="34" charset="-120"/>
              </a:rPr>
              <a:t>   ✔ Three o'clock</a:t>
            </a:r>
            <a:endParaRPr lang="en-US" sz="1400" dirty="0"/>
          </a:p>
        </p:txBody>
      </p:sp>
      <p:sp>
        <p:nvSpPr>
          <p:cNvPr id="32" name="Shape 30"/>
          <p:cNvSpPr/>
          <p:nvPr/>
        </p:nvSpPr>
        <p:spPr>
          <a:xfrm>
            <a:off x="548640" y="5303520"/>
            <a:ext cx="384048" cy="384048"/>
          </a:xfrm>
          <a:prstGeom prst="ellipse">
            <a:avLst/>
          </a:prstGeom>
          <a:solidFill>
            <a:srgbClr val="6B5B95"/>
          </a:solidFill>
          <a:ln/>
        </p:spPr>
      </p:sp>
      <p:sp>
        <p:nvSpPr>
          <p:cNvPr id="33" name="Text 31"/>
          <p:cNvSpPr txBox="1"/>
          <p:nvPr/>
        </p:nvSpPr>
        <p:spPr>
          <a:xfrm>
            <a:off x="548640" y="530352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34" name="Text 32"/>
          <p:cNvSpPr txBox="1"/>
          <p:nvPr/>
        </p:nvSpPr>
        <p:spPr>
          <a:xfrm>
            <a:off x="1115568" y="5212080"/>
            <a:ext cx="10497312" cy="566928"/>
          </a:xfrm>
          <a:prstGeom prst="rect">
            <a:avLst/>
          </a:prstGeom>
          <a:noFill/>
          <a:ln/>
        </p:spPr>
        <p:txBody>
          <a:bodyPr wrap="square" lIns="0" tIns="0" rIns="0" bIns="0" rtlCol="0" anchor="ctr"/>
          <a:lstStyle/>
          <a:p>
            <a:pPr indent="0" marL="0">
              <a:buNone/>
            </a:pPr>
            <a:r>
              <a:rPr lang="en-US" sz="1400" b="1" dirty="0">
                <a:solidFill>
                  <a:srgbClr val="16171F"/>
                </a:solidFill>
                <a:latin typeface="Arial" pitchFamily="34" charset="0"/>
                <a:ea typeface="Arial" pitchFamily="34" charset="-122"/>
                <a:cs typeface="Arial" pitchFamily="34" charset="-120"/>
              </a:rPr>
              <a:t>How does Daniel feel at the end?</a:t>
            </a:r>
            <a:pPr indent="0" marL="0">
              <a:buNone/>
            </a:pPr>
            <a:r>
              <a:rPr lang="en-US" sz="1400" dirty="0">
                <a:solidFill>
                  <a:srgbClr val="5C6874"/>
                </a:solidFill>
                <a:latin typeface="Arial" pitchFamily="34" charset="0"/>
                <a:ea typeface="Arial" pitchFamily="34" charset="-122"/>
                <a:cs typeface="Arial" pitchFamily="34" charset="-120"/>
              </a:rPr>
              <a:t>   ✔ Happy</a:t>
            </a:r>
            <a:endParaRPr lang="en-US" sz="1400" dirty="0"/>
          </a:p>
        </p:txBody>
      </p:sp>
      <p:sp>
        <p:nvSpPr>
          <p:cNvPr id="35" name="Text 33"/>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250" b="1" dirty="0">
                <a:solidFill>
                  <a:srgbClr val="6B5B95"/>
                </a:solidFill>
                <a:latin typeface="Arial" pitchFamily="34" charset="0"/>
                <a:ea typeface="Arial" pitchFamily="34" charset="-122"/>
                <a:cs typeface="Arial" pitchFamily="34" charset="-120"/>
              </a:rPr>
              <a:t>O áudio é o mesmo episódio que o aluno leva no telemóvel. A aula e a plataforma partilham a fonte.</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Palavras da semana</a:t>
            </a:r>
            <a:endParaRPr lang="en-US" sz="2200" dirty="0"/>
          </a:p>
        </p:txBody>
      </p:sp>
      <p:sp>
        <p:nvSpPr>
          <p:cNvPr id="3" name="Shape 1"/>
          <p:cNvSpPr/>
          <p:nvPr/>
        </p:nvSpPr>
        <p:spPr>
          <a:xfrm>
            <a:off x="457200" y="987552"/>
            <a:ext cx="1051560" cy="310896"/>
          </a:xfrm>
          <a:prstGeom prst="roundRect">
            <a:avLst>
              <a:gd name="adj" fmla="val 47059"/>
            </a:avLst>
          </a:prstGeom>
          <a:solidFill>
            <a:srgbClr val="B97F1E"/>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8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Dez exercícios sobre as palavras da história. O texto fica do lado — pode consultar sempre.</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B97F1E"/>
          </a:solidFill>
          <a:ln w="9525">
            <a:solidFill>
              <a:srgbClr val="B97F1E"/>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F2F4F7"/>
          </a:solidFill>
          <a:ln w="9525">
            <a:solidFill>
              <a:srgbClr val="D9DFE6"/>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F2F4F7"/>
          </a:solidFill>
          <a:ln w="9525">
            <a:solidFill>
              <a:srgbClr val="D9DFE6"/>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MÓDULO 6</a:t>
            </a:r>
            <a:endParaRPr lang="en-US" sz="900" dirty="0"/>
          </a:p>
        </p:txBody>
      </p:sp>
      <p:sp>
        <p:nvSpPr>
          <p:cNvPr id="21" name="Shape 19"/>
          <p:cNvSpPr/>
          <p:nvPr/>
        </p:nvSpPr>
        <p:spPr>
          <a:xfrm>
            <a:off x="457200" y="1572768"/>
            <a:ext cx="2093976" cy="1024128"/>
          </a:xfrm>
          <a:prstGeom prst="roundRect">
            <a:avLst>
              <a:gd name="adj" fmla="val 5357"/>
            </a:avLst>
          </a:prstGeom>
          <a:solidFill>
            <a:srgbClr val="F6E3BC"/>
          </a:solidFill>
          <a:ln w="12700">
            <a:solidFill>
              <a:srgbClr val="B97F1E"/>
            </a:solidFill>
            <a:prstDash val="solid"/>
          </a:ln>
        </p:spPr>
      </p:sp>
      <p:sp>
        <p:nvSpPr>
          <p:cNvPr id="22" name="Text 20"/>
          <p:cNvSpPr txBox="1"/>
          <p:nvPr/>
        </p:nvSpPr>
        <p:spPr>
          <a:xfrm>
            <a:off x="621792" y="170078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school bag</a:t>
            </a:r>
            <a:endParaRPr lang="en-US" sz="1700" dirty="0"/>
          </a:p>
        </p:txBody>
      </p:sp>
      <p:sp>
        <p:nvSpPr>
          <p:cNvPr id="23" name="Text 21"/>
          <p:cNvSpPr txBox="1"/>
          <p:nvPr/>
        </p:nvSpPr>
        <p:spPr>
          <a:xfrm>
            <a:off x="621792" y="210312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mochila</a:t>
            </a:r>
            <a:endParaRPr lang="en-US" sz="1250" dirty="0"/>
          </a:p>
        </p:txBody>
      </p:sp>
      <p:sp>
        <p:nvSpPr>
          <p:cNvPr id="24" name="Shape 22"/>
          <p:cNvSpPr/>
          <p:nvPr/>
        </p:nvSpPr>
        <p:spPr>
          <a:xfrm>
            <a:off x="2706624" y="1572768"/>
            <a:ext cx="2093976" cy="1024128"/>
          </a:xfrm>
          <a:prstGeom prst="roundRect">
            <a:avLst>
              <a:gd name="adj" fmla="val 5357"/>
            </a:avLst>
          </a:prstGeom>
          <a:solidFill>
            <a:srgbClr val="F6E3BC"/>
          </a:solidFill>
          <a:ln w="12700">
            <a:solidFill>
              <a:srgbClr val="B97F1E"/>
            </a:solidFill>
            <a:prstDash val="solid"/>
          </a:ln>
        </p:spPr>
      </p:sp>
      <p:sp>
        <p:nvSpPr>
          <p:cNvPr id="25" name="Text 23"/>
          <p:cNvSpPr txBox="1"/>
          <p:nvPr/>
        </p:nvSpPr>
        <p:spPr>
          <a:xfrm>
            <a:off x="2871216" y="170078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pencil case</a:t>
            </a:r>
            <a:endParaRPr lang="en-US" sz="1700" dirty="0"/>
          </a:p>
        </p:txBody>
      </p:sp>
      <p:sp>
        <p:nvSpPr>
          <p:cNvPr id="26" name="Text 24"/>
          <p:cNvSpPr txBox="1"/>
          <p:nvPr/>
        </p:nvSpPr>
        <p:spPr>
          <a:xfrm>
            <a:off x="2871216" y="210312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estojo</a:t>
            </a:r>
            <a:endParaRPr lang="en-US" sz="1250" dirty="0"/>
          </a:p>
        </p:txBody>
      </p:sp>
      <p:sp>
        <p:nvSpPr>
          <p:cNvPr id="27" name="Shape 25"/>
          <p:cNvSpPr/>
          <p:nvPr/>
        </p:nvSpPr>
        <p:spPr>
          <a:xfrm>
            <a:off x="4956048" y="1572768"/>
            <a:ext cx="2093976" cy="1024128"/>
          </a:xfrm>
          <a:prstGeom prst="roundRect">
            <a:avLst>
              <a:gd name="adj" fmla="val 5357"/>
            </a:avLst>
          </a:prstGeom>
          <a:solidFill>
            <a:srgbClr val="F6E3BC"/>
          </a:solidFill>
          <a:ln w="12700">
            <a:solidFill>
              <a:srgbClr val="B97F1E"/>
            </a:solidFill>
            <a:prstDash val="solid"/>
          </a:ln>
        </p:spPr>
      </p:sp>
      <p:sp>
        <p:nvSpPr>
          <p:cNvPr id="28" name="Text 26"/>
          <p:cNvSpPr txBox="1"/>
          <p:nvPr/>
        </p:nvSpPr>
        <p:spPr>
          <a:xfrm>
            <a:off x="5120640" y="170078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door</a:t>
            </a:r>
            <a:endParaRPr lang="en-US" sz="1700" dirty="0"/>
          </a:p>
        </p:txBody>
      </p:sp>
      <p:sp>
        <p:nvSpPr>
          <p:cNvPr id="29" name="Text 27"/>
          <p:cNvSpPr txBox="1"/>
          <p:nvPr/>
        </p:nvSpPr>
        <p:spPr>
          <a:xfrm>
            <a:off x="5120640" y="210312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porta</a:t>
            </a:r>
            <a:endParaRPr lang="en-US" sz="1250" dirty="0"/>
          </a:p>
        </p:txBody>
      </p:sp>
      <p:sp>
        <p:nvSpPr>
          <p:cNvPr id="30" name="Shape 28"/>
          <p:cNvSpPr/>
          <p:nvPr/>
        </p:nvSpPr>
        <p:spPr>
          <a:xfrm>
            <a:off x="7205472" y="1572768"/>
            <a:ext cx="2093976" cy="1024128"/>
          </a:xfrm>
          <a:prstGeom prst="roundRect">
            <a:avLst>
              <a:gd name="adj" fmla="val 5357"/>
            </a:avLst>
          </a:prstGeom>
          <a:solidFill>
            <a:srgbClr val="F6E3BC"/>
          </a:solidFill>
          <a:ln w="12700">
            <a:solidFill>
              <a:srgbClr val="B97F1E"/>
            </a:solidFill>
            <a:prstDash val="solid"/>
          </a:ln>
        </p:spPr>
      </p:sp>
      <p:sp>
        <p:nvSpPr>
          <p:cNvPr id="31" name="Text 29"/>
          <p:cNvSpPr txBox="1"/>
          <p:nvPr/>
        </p:nvSpPr>
        <p:spPr>
          <a:xfrm>
            <a:off x="7370064" y="170078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desk</a:t>
            </a:r>
            <a:endParaRPr lang="en-US" sz="1700" dirty="0"/>
          </a:p>
        </p:txBody>
      </p:sp>
      <p:sp>
        <p:nvSpPr>
          <p:cNvPr id="32" name="Text 30"/>
          <p:cNvSpPr txBox="1"/>
          <p:nvPr/>
        </p:nvSpPr>
        <p:spPr>
          <a:xfrm>
            <a:off x="7370064" y="210312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carteira</a:t>
            </a:r>
            <a:endParaRPr lang="en-US" sz="1250" dirty="0"/>
          </a:p>
        </p:txBody>
      </p:sp>
      <p:sp>
        <p:nvSpPr>
          <p:cNvPr id="33" name="Shape 31"/>
          <p:cNvSpPr/>
          <p:nvPr/>
        </p:nvSpPr>
        <p:spPr>
          <a:xfrm>
            <a:off x="9454896" y="1572768"/>
            <a:ext cx="2093976" cy="1024128"/>
          </a:xfrm>
          <a:prstGeom prst="roundRect">
            <a:avLst>
              <a:gd name="adj" fmla="val 5357"/>
            </a:avLst>
          </a:prstGeom>
          <a:solidFill>
            <a:srgbClr val="F6E3BC"/>
          </a:solidFill>
          <a:ln w="12700">
            <a:solidFill>
              <a:srgbClr val="B97F1E"/>
            </a:solidFill>
            <a:prstDash val="solid"/>
          </a:ln>
        </p:spPr>
      </p:sp>
      <p:sp>
        <p:nvSpPr>
          <p:cNvPr id="34" name="Text 32"/>
          <p:cNvSpPr txBox="1"/>
          <p:nvPr/>
        </p:nvSpPr>
        <p:spPr>
          <a:xfrm>
            <a:off x="9619488" y="170078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classroom</a:t>
            </a:r>
            <a:endParaRPr lang="en-US" sz="1700" dirty="0"/>
          </a:p>
        </p:txBody>
      </p:sp>
      <p:sp>
        <p:nvSpPr>
          <p:cNvPr id="35" name="Text 33"/>
          <p:cNvSpPr txBox="1"/>
          <p:nvPr/>
        </p:nvSpPr>
        <p:spPr>
          <a:xfrm>
            <a:off x="9619488" y="210312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sala de aula</a:t>
            </a:r>
            <a:endParaRPr lang="en-US" sz="1250" dirty="0"/>
          </a:p>
        </p:txBody>
      </p:sp>
      <p:sp>
        <p:nvSpPr>
          <p:cNvPr id="36" name="Shape 34"/>
          <p:cNvSpPr/>
          <p:nvPr/>
        </p:nvSpPr>
        <p:spPr>
          <a:xfrm>
            <a:off x="457200" y="2761488"/>
            <a:ext cx="2093976" cy="1024128"/>
          </a:xfrm>
          <a:prstGeom prst="roundRect">
            <a:avLst>
              <a:gd name="adj" fmla="val 5357"/>
            </a:avLst>
          </a:prstGeom>
          <a:solidFill>
            <a:srgbClr val="F6E3BC"/>
          </a:solidFill>
          <a:ln w="12700">
            <a:solidFill>
              <a:srgbClr val="B97F1E"/>
            </a:solidFill>
            <a:prstDash val="solid"/>
          </a:ln>
        </p:spPr>
      </p:sp>
      <p:sp>
        <p:nvSpPr>
          <p:cNvPr id="37" name="Text 35"/>
          <p:cNvSpPr txBox="1"/>
          <p:nvPr/>
        </p:nvSpPr>
        <p:spPr>
          <a:xfrm>
            <a:off x="621792" y="288950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boy</a:t>
            </a:r>
            <a:endParaRPr lang="en-US" sz="1700" dirty="0"/>
          </a:p>
        </p:txBody>
      </p:sp>
      <p:sp>
        <p:nvSpPr>
          <p:cNvPr id="38" name="Text 36"/>
          <p:cNvSpPr txBox="1"/>
          <p:nvPr/>
        </p:nvSpPr>
        <p:spPr>
          <a:xfrm>
            <a:off x="621792" y="329184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menino</a:t>
            </a:r>
            <a:endParaRPr lang="en-US" sz="1250" dirty="0"/>
          </a:p>
        </p:txBody>
      </p:sp>
      <p:sp>
        <p:nvSpPr>
          <p:cNvPr id="39" name="Shape 37"/>
          <p:cNvSpPr/>
          <p:nvPr/>
        </p:nvSpPr>
        <p:spPr>
          <a:xfrm>
            <a:off x="2706624" y="2761488"/>
            <a:ext cx="2093976" cy="1024128"/>
          </a:xfrm>
          <a:prstGeom prst="roundRect">
            <a:avLst>
              <a:gd name="adj" fmla="val 5357"/>
            </a:avLst>
          </a:prstGeom>
          <a:solidFill>
            <a:srgbClr val="F6E3BC"/>
          </a:solidFill>
          <a:ln w="12700">
            <a:solidFill>
              <a:srgbClr val="B97F1E"/>
            </a:solidFill>
            <a:prstDash val="solid"/>
          </a:ln>
        </p:spPr>
      </p:sp>
      <p:sp>
        <p:nvSpPr>
          <p:cNvPr id="40" name="Text 38"/>
          <p:cNvSpPr txBox="1"/>
          <p:nvPr/>
        </p:nvSpPr>
        <p:spPr>
          <a:xfrm>
            <a:off x="2871216" y="288950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girl</a:t>
            </a:r>
            <a:endParaRPr lang="en-US" sz="1700" dirty="0"/>
          </a:p>
        </p:txBody>
      </p:sp>
      <p:sp>
        <p:nvSpPr>
          <p:cNvPr id="41" name="Text 39"/>
          <p:cNvSpPr txBox="1"/>
          <p:nvPr/>
        </p:nvSpPr>
        <p:spPr>
          <a:xfrm>
            <a:off x="2871216" y="329184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menina</a:t>
            </a:r>
            <a:endParaRPr lang="en-US" sz="1250" dirty="0"/>
          </a:p>
        </p:txBody>
      </p:sp>
      <p:sp>
        <p:nvSpPr>
          <p:cNvPr id="42" name="Shape 40"/>
          <p:cNvSpPr/>
          <p:nvPr/>
        </p:nvSpPr>
        <p:spPr>
          <a:xfrm>
            <a:off x="4956048" y="2761488"/>
            <a:ext cx="2093976" cy="1024128"/>
          </a:xfrm>
          <a:prstGeom prst="roundRect">
            <a:avLst>
              <a:gd name="adj" fmla="val 5357"/>
            </a:avLst>
          </a:prstGeom>
          <a:solidFill>
            <a:srgbClr val="F6E3BC"/>
          </a:solidFill>
          <a:ln w="12700">
            <a:solidFill>
              <a:srgbClr val="B97F1E"/>
            </a:solidFill>
            <a:prstDash val="solid"/>
          </a:ln>
        </p:spPr>
      </p:sp>
      <p:sp>
        <p:nvSpPr>
          <p:cNvPr id="43" name="Text 41"/>
          <p:cNvSpPr txBox="1"/>
          <p:nvPr/>
        </p:nvSpPr>
        <p:spPr>
          <a:xfrm>
            <a:off x="5120640" y="288950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teacher</a:t>
            </a:r>
            <a:endParaRPr lang="en-US" sz="1700" dirty="0"/>
          </a:p>
        </p:txBody>
      </p:sp>
      <p:sp>
        <p:nvSpPr>
          <p:cNvPr id="44" name="Text 42"/>
          <p:cNvSpPr txBox="1"/>
          <p:nvPr/>
        </p:nvSpPr>
        <p:spPr>
          <a:xfrm>
            <a:off x="5120640" y="329184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professora</a:t>
            </a:r>
            <a:endParaRPr lang="en-US" sz="1250" dirty="0"/>
          </a:p>
        </p:txBody>
      </p:sp>
      <p:sp>
        <p:nvSpPr>
          <p:cNvPr id="45" name="Shape 43"/>
          <p:cNvSpPr/>
          <p:nvPr/>
        </p:nvSpPr>
        <p:spPr>
          <a:xfrm>
            <a:off x="7205472" y="2761488"/>
            <a:ext cx="2093976" cy="1024128"/>
          </a:xfrm>
          <a:prstGeom prst="roundRect">
            <a:avLst>
              <a:gd name="adj" fmla="val 5357"/>
            </a:avLst>
          </a:prstGeom>
          <a:solidFill>
            <a:srgbClr val="F6E3BC"/>
          </a:solidFill>
          <a:ln w="12700">
            <a:solidFill>
              <a:srgbClr val="B97F1E"/>
            </a:solidFill>
            <a:prstDash val="solid"/>
          </a:ln>
        </p:spPr>
      </p:sp>
      <p:sp>
        <p:nvSpPr>
          <p:cNvPr id="46" name="Text 44"/>
          <p:cNvSpPr txBox="1"/>
          <p:nvPr/>
        </p:nvSpPr>
        <p:spPr>
          <a:xfrm>
            <a:off x="7370064" y="288950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friend</a:t>
            </a:r>
            <a:endParaRPr lang="en-US" sz="1700" dirty="0"/>
          </a:p>
        </p:txBody>
      </p:sp>
      <p:sp>
        <p:nvSpPr>
          <p:cNvPr id="47" name="Text 45"/>
          <p:cNvSpPr txBox="1"/>
          <p:nvPr/>
        </p:nvSpPr>
        <p:spPr>
          <a:xfrm>
            <a:off x="7370064" y="329184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amigo</a:t>
            </a:r>
            <a:endParaRPr lang="en-US" sz="1250" dirty="0"/>
          </a:p>
        </p:txBody>
      </p:sp>
      <p:sp>
        <p:nvSpPr>
          <p:cNvPr id="48" name="Shape 46"/>
          <p:cNvSpPr/>
          <p:nvPr/>
        </p:nvSpPr>
        <p:spPr>
          <a:xfrm>
            <a:off x="9454896" y="2761488"/>
            <a:ext cx="2093976" cy="1024128"/>
          </a:xfrm>
          <a:prstGeom prst="roundRect">
            <a:avLst>
              <a:gd name="adj" fmla="val 5357"/>
            </a:avLst>
          </a:prstGeom>
          <a:solidFill>
            <a:srgbClr val="F6E3BC"/>
          </a:solidFill>
          <a:ln w="12700">
            <a:solidFill>
              <a:srgbClr val="B97F1E"/>
            </a:solidFill>
            <a:prstDash val="solid"/>
          </a:ln>
        </p:spPr>
      </p:sp>
      <p:sp>
        <p:nvSpPr>
          <p:cNvPr id="49" name="Text 47"/>
          <p:cNvSpPr txBox="1"/>
          <p:nvPr/>
        </p:nvSpPr>
        <p:spPr>
          <a:xfrm>
            <a:off x="9619488" y="2889504"/>
            <a:ext cx="1764792" cy="402336"/>
          </a:xfrm>
          <a:prstGeom prst="rect">
            <a:avLst/>
          </a:prstGeom>
          <a:noFill/>
          <a:ln/>
        </p:spPr>
        <p:txBody>
          <a:bodyPr wrap="square" lIns="0" tIns="0" rIns="0" bIns="0" rtlCol="0" anchor="ctr"/>
          <a:lstStyle/>
          <a:p>
            <a:pPr indent="0" marL="0">
              <a:buNone/>
            </a:pPr>
            <a:r>
              <a:rPr lang="en-US" sz="1700" b="1" dirty="0">
                <a:solidFill>
                  <a:srgbClr val="B97F1E"/>
                </a:solidFill>
                <a:latin typeface="Arial" pitchFamily="34" charset="0"/>
                <a:ea typeface="Arial" pitchFamily="34" charset="-122"/>
                <a:cs typeface="Arial" pitchFamily="34" charset="-120"/>
              </a:rPr>
              <a:t>name</a:t>
            </a:r>
            <a:endParaRPr lang="en-US" sz="1700" dirty="0"/>
          </a:p>
        </p:txBody>
      </p:sp>
      <p:sp>
        <p:nvSpPr>
          <p:cNvPr id="50" name="Text 48"/>
          <p:cNvSpPr txBox="1"/>
          <p:nvPr/>
        </p:nvSpPr>
        <p:spPr>
          <a:xfrm>
            <a:off x="9619488" y="3291840"/>
            <a:ext cx="1764792" cy="402336"/>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nome</a:t>
            </a:r>
            <a:endParaRPr lang="en-US" sz="1250" dirty="0"/>
          </a:p>
        </p:txBody>
      </p:sp>
      <p:sp>
        <p:nvSpPr>
          <p:cNvPr id="51" name="Shape 49"/>
          <p:cNvSpPr/>
          <p:nvPr/>
        </p:nvSpPr>
        <p:spPr>
          <a:xfrm>
            <a:off x="457200" y="4114800"/>
            <a:ext cx="11247120" cy="2148840"/>
          </a:xfrm>
          <a:prstGeom prst="roundRect">
            <a:avLst>
              <a:gd name="adj" fmla="val 2553"/>
            </a:avLst>
          </a:prstGeom>
          <a:solidFill>
            <a:srgbClr val="F2F4F7"/>
          </a:solidFill>
          <a:ln w="12700">
            <a:solidFill>
              <a:srgbClr val="D9DFE6"/>
            </a:solidFill>
            <a:prstDash val="solid"/>
          </a:ln>
        </p:spPr>
      </p:sp>
      <p:sp>
        <p:nvSpPr>
          <p:cNvPr id="52" name="Text 50"/>
          <p:cNvSpPr txBox="1"/>
          <p:nvPr/>
        </p:nvSpPr>
        <p:spPr>
          <a:xfrm>
            <a:off x="777240" y="4279392"/>
            <a:ext cx="2743200" cy="274320"/>
          </a:xfrm>
          <a:prstGeom prst="rect">
            <a:avLst/>
          </a:prstGeom>
          <a:noFill/>
          <a:ln/>
        </p:spPr>
        <p:txBody>
          <a:bodyPr wrap="square" lIns="0" tIns="0" rIns="0" bIns="0" rtlCol="0" anchor="ctr"/>
          <a:lstStyle/>
          <a:p>
            <a:pPr indent="0" marL="0">
              <a:buNone/>
            </a:pPr>
            <a:r>
              <a:rPr lang="en-US" sz="1250" b="1" dirty="0">
                <a:solidFill>
                  <a:srgbClr val="B97F1E"/>
                </a:solidFill>
                <a:latin typeface="Arial" pitchFamily="34" charset="0"/>
                <a:ea typeface="Arial" pitchFamily="34" charset="-122"/>
                <a:cs typeface="Arial" pitchFamily="34" charset="-120"/>
              </a:rPr>
              <a:t>EM PARES · 4 MIN</a:t>
            </a:r>
            <a:endParaRPr lang="en-US" sz="1250" dirty="0"/>
          </a:p>
        </p:txBody>
      </p:sp>
      <p:sp>
        <p:nvSpPr>
          <p:cNvPr id="53" name="Text 51"/>
          <p:cNvSpPr txBox="1"/>
          <p:nvPr/>
        </p:nvSpPr>
        <p:spPr>
          <a:xfrm>
            <a:off x="777240" y="4572000"/>
            <a:ext cx="10607040" cy="563880"/>
          </a:xfrm>
          <a:prstGeom prst="rect">
            <a:avLst/>
          </a:prstGeom>
          <a:noFill/>
          <a:ln/>
        </p:spPr>
        <p:txBody>
          <a:bodyPr wrap="square" lIns="0" tIns="0" rIns="0" bIns="0" rtlCol="0" anchor="t"/>
          <a:lstStyle/>
          <a:p>
            <a:pPr indent="0" marL="0">
              <a:buNone/>
            </a:pPr>
            <a:r>
              <a:rPr lang="en-US" sz="1500" dirty="0">
                <a:solidFill>
                  <a:srgbClr val="16171F"/>
                </a:solidFill>
                <a:latin typeface="Arial" pitchFamily="34" charset="0"/>
                <a:ea typeface="Arial" pitchFamily="34" charset="-122"/>
                <a:cs typeface="Arial" pitchFamily="34" charset="-120"/>
              </a:rPr>
              <a:t>Um diz a palavra em inglês, o outro responde em português. Depois trocam e fazem ao contrário — que é muito mais difícil.</a:t>
            </a:r>
            <a:endParaRPr lang="en-US" sz="1500" dirty="0"/>
          </a:p>
        </p:txBody>
      </p:sp>
      <p:sp>
        <p:nvSpPr>
          <p:cNvPr id="54" name="Text 52"/>
          <p:cNvSpPr txBox="1"/>
          <p:nvPr/>
        </p:nvSpPr>
        <p:spPr>
          <a:xfrm>
            <a:off x="777240" y="5135880"/>
            <a:ext cx="10607040" cy="563880"/>
          </a:xfrm>
          <a:prstGeom prst="rect">
            <a:avLst/>
          </a:prstGeom>
          <a:noFill/>
          <a:ln/>
        </p:spPr>
        <p:txBody>
          <a:bodyPr wrap="square" lIns="0" tIns="0" rIns="0" bIns="0" rtlCol="0" anchor="t"/>
          <a:lstStyle/>
          <a:p>
            <a:pPr indent="0" marL="0">
              <a:buNone/>
            </a:pPr>
            <a:r>
              <a:rPr lang="en-US" sz="1400" dirty="0">
                <a:solidFill>
                  <a:srgbClr val="5C6874"/>
                </a:solidFill>
                <a:latin typeface="Arial" pitchFamily="34" charset="0"/>
                <a:ea typeface="Arial" pitchFamily="34" charset="-122"/>
                <a:cs typeface="Arial" pitchFamily="34" charset="-120"/>
              </a:rPr>
              <a:t>Depois, na tela: módulo 6, dez exercícios. Toque numa palavra, depois no espaço dela. Não acertou? Toque no espaço outra vez e a palavra volta para a lista.</a:t>
            </a:r>
            <a:endParaRPr lang="en-US" sz="1400" dirty="0"/>
          </a:p>
        </p:txBody>
      </p:sp>
      <p:sp>
        <p:nvSpPr>
          <p:cNvPr id="55" name="Text 53"/>
          <p:cNvSpPr txBox="1"/>
          <p:nvPr/>
        </p:nvSpPr>
        <p:spPr>
          <a:xfrm>
            <a:off x="777240" y="5699760"/>
            <a:ext cx="10607040" cy="563880"/>
          </a:xfrm>
          <a:prstGeom prst="rect">
            <a:avLst/>
          </a:prstGeom>
          <a:noFill/>
          <a:ln/>
        </p:spPr>
        <p:txBody>
          <a:bodyPr wrap="square" lIns="0" tIns="0" rIns="0" bIns="0" rtlCol="0" anchor="t"/>
          <a:lstStyle/>
          <a:p>
            <a:pPr indent="0" marL="0">
              <a:buNone/>
            </a:pPr>
            <a:r>
              <a:rPr lang="en-US" sz="1300" b="1" dirty="0">
                <a:solidFill>
                  <a:srgbClr val="B97F1E"/>
                </a:solidFill>
                <a:latin typeface="Arial" pitchFamily="34" charset="0"/>
                <a:ea typeface="Arial" pitchFamily="34" charset="-122"/>
                <a:cs typeface="Arial" pitchFamily="34" charset="-120"/>
              </a:rPr>
              <a:t>Para abrir o módulo seguinte são precisas 8 de 10. Palavra sabe-se ou não se sabe.</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A tabela — o verbo to be</a:t>
            </a:r>
            <a:endParaRPr lang="en-US" sz="2200" dirty="0"/>
          </a:p>
        </p:txBody>
      </p:sp>
      <p:sp>
        <p:nvSpPr>
          <p:cNvPr id="3" name="Shape 1"/>
          <p:cNvSpPr/>
          <p:nvPr/>
        </p:nvSpPr>
        <p:spPr>
          <a:xfrm>
            <a:off x="457200" y="987552"/>
            <a:ext cx="1051560" cy="310896"/>
          </a:xfrm>
          <a:prstGeom prst="roundRect">
            <a:avLst>
              <a:gd name="adj" fmla="val 47059"/>
            </a:avLst>
          </a:prstGeom>
          <a:solidFill>
            <a:srgbClr val="25706B"/>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8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A regra inteira numa página. Não é para decorar: é para consultar até não precisar mais.</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25706B"/>
          </a:solidFill>
          <a:ln w="9525">
            <a:solidFill>
              <a:srgbClr val="25706B"/>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F2F4F7"/>
          </a:solidFill>
          <a:ln w="9525">
            <a:solidFill>
              <a:srgbClr val="D9DFE6"/>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MÓDULO 8</a:t>
            </a:r>
            <a:endParaRPr lang="en-US" sz="900" dirty="0"/>
          </a:p>
        </p:txBody>
      </p:sp>
      <p:sp>
        <p:nvSpPr>
          <p:cNvPr id="21" name="Shape 19"/>
          <p:cNvSpPr/>
          <p:nvPr/>
        </p:nvSpPr>
        <p:spPr>
          <a:xfrm>
            <a:off x="457200" y="1481328"/>
            <a:ext cx="3385652" cy="384048"/>
          </a:xfrm>
          <a:prstGeom prst="rect">
            <a:avLst/>
          </a:prstGeom>
          <a:solidFill>
            <a:srgbClr val="D9EBEA"/>
          </a:solidFill>
          <a:ln w="9525">
            <a:solidFill>
              <a:srgbClr val="25706B"/>
            </a:solidFill>
            <a:prstDash val="solid"/>
          </a:ln>
        </p:spPr>
      </p:sp>
      <p:sp>
        <p:nvSpPr>
          <p:cNvPr id="22" name="Text 20"/>
          <p:cNvSpPr txBox="1"/>
          <p:nvPr/>
        </p:nvSpPr>
        <p:spPr>
          <a:xfrm>
            <a:off x="548640" y="1481328"/>
            <a:ext cx="3221060" cy="384048"/>
          </a:xfrm>
          <a:prstGeom prst="rect">
            <a:avLst/>
          </a:prstGeom>
          <a:noFill/>
          <a:ln/>
        </p:spPr>
        <p:txBody>
          <a:bodyPr wrap="square" lIns="0" tIns="0" rIns="0" bIns="0" rtlCol="0" anchor="ctr"/>
          <a:lstStyle/>
          <a:p>
            <a:pPr indent="0" marL="0">
              <a:buNone/>
            </a:pPr>
            <a:r>
              <a:rPr lang="en-US" sz="1150" b="1" dirty="0">
                <a:solidFill>
                  <a:srgbClr val="25706B"/>
                </a:solidFill>
                <a:latin typeface="Arial" pitchFamily="34" charset="0"/>
                <a:ea typeface="Arial" pitchFamily="34" charset="-122"/>
                <a:cs typeface="Arial" pitchFamily="34" charset="-120"/>
              </a:rPr>
              <a:t>pessoa</a:t>
            </a:r>
            <a:endParaRPr lang="en-US" sz="1150" dirty="0"/>
          </a:p>
        </p:txBody>
      </p:sp>
      <p:sp>
        <p:nvSpPr>
          <p:cNvPr id="23" name="Shape 21"/>
          <p:cNvSpPr/>
          <p:nvPr/>
        </p:nvSpPr>
        <p:spPr>
          <a:xfrm>
            <a:off x="3842852" y="1481328"/>
            <a:ext cx="2080525" cy="384048"/>
          </a:xfrm>
          <a:prstGeom prst="rect">
            <a:avLst/>
          </a:prstGeom>
          <a:solidFill>
            <a:srgbClr val="D9EBEA"/>
          </a:solidFill>
          <a:ln w="9525">
            <a:solidFill>
              <a:srgbClr val="25706B"/>
            </a:solidFill>
            <a:prstDash val="solid"/>
          </a:ln>
        </p:spPr>
      </p:sp>
      <p:sp>
        <p:nvSpPr>
          <p:cNvPr id="24" name="Text 22"/>
          <p:cNvSpPr txBox="1"/>
          <p:nvPr/>
        </p:nvSpPr>
        <p:spPr>
          <a:xfrm>
            <a:off x="3934292" y="1481328"/>
            <a:ext cx="1915933" cy="384048"/>
          </a:xfrm>
          <a:prstGeom prst="rect">
            <a:avLst/>
          </a:prstGeom>
          <a:noFill/>
          <a:ln/>
        </p:spPr>
        <p:txBody>
          <a:bodyPr wrap="square" lIns="0" tIns="0" rIns="0" bIns="0" rtlCol="0" anchor="ctr"/>
          <a:lstStyle/>
          <a:p>
            <a:pPr indent="0" marL="0">
              <a:buNone/>
            </a:pPr>
            <a:r>
              <a:rPr lang="en-US" sz="1150" b="1" dirty="0">
                <a:solidFill>
                  <a:srgbClr val="25706B"/>
                </a:solidFill>
                <a:latin typeface="Arial" pitchFamily="34" charset="0"/>
                <a:ea typeface="Arial" pitchFamily="34" charset="-122"/>
                <a:cs typeface="Arial" pitchFamily="34" charset="-120"/>
              </a:rPr>
              <a:t>+</a:t>
            </a:r>
            <a:endParaRPr lang="en-US" sz="1150" dirty="0"/>
          </a:p>
        </p:txBody>
      </p:sp>
      <p:sp>
        <p:nvSpPr>
          <p:cNvPr id="25" name="Shape 23"/>
          <p:cNvSpPr/>
          <p:nvPr/>
        </p:nvSpPr>
        <p:spPr>
          <a:xfrm>
            <a:off x="5923377" y="1481328"/>
            <a:ext cx="2671671" cy="384048"/>
          </a:xfrm>
          <a:prstGeom prst="rect">
            <a:avLst/>
          </a:prstGeom>
          <a:solidFill>
            <a:srgbClr val="D9EBEA"/>
          </a:solidFill>
          <a:ln w="9525">
            <a:solidFill>
              <a:srgbClr val="25706B"/>
            </a:solidFill>
            <a:prstDash val="solid"/>
          </a:ln>
        </p:spPr>
      </p:sp>
      <p:sp>
        <p:nvSpPr>
          <p:cNvPr id="26" name="Text 24"/>
          <p:cNvSpPr txBox="1"/>
          <p:nvPr/>
        </p:nvSpPr>
        <p:spPr>
          <a:xfrm>
            <a:off x="6014817" y="1481328"/>
            <a:ext cx="2507079" cy="384048"/>
          </a:xfrm>
          <a:prstGeom prst="rect">
            <a:avLst/>
          </a:prstGeom>
          <a:noFill/>
          <a:ln/>
        </p:spPr>
        <p:txBody>
          <a:bodyPr wrap="square" lIns="0" tIns="0" rIns="0" bIns="0" rtlCol="0" anchor="ctr"/>
          <a:lstStyle/>
          <a:p>
            <a:pPr indent="0" marL="0">
              <a:buNone/>
            </a:pPr>
            <a:r>
              <a:rPr lang="en-US" sz="1150" b="1" dirty="0">
                <a:solidFill>
                  <a:srgbClr val="25706B"/>
                </a:solidFill>
                <a:latin typeface="Arial" pitchFamily="34" charset="0"/>
                <a:ea typeface="Arial" pitchFamily="34" charset="-122"/>
                <a:cs typeface="Arial" pitchFamily="34" charset="-120"/>
              </a:rPr>
              <a:t>–</a:t>
            </a:r>
            <a:endParaRPr lang="en-US" sz="1150" dirty="0"/>
          </a:p>
        </p:txBody>
      </p:sp>
      <p:sp>
        <p:nvSpPr>
          <p:cNvPr id="27" name="Shape 25"/>
          <p:cNvSpPr/>
          <p:nvPr/>
        </p:nvSpPr>
        <p:spPr>
          <a:xfrm>
            <a:off x="8595048" y="1481328"/>
            <a:ext cx="3109272" cy="384048"/>
          </a:xfrm>
          <a:prstGeom prst="rect">
            <a:avLst/>
          </a:prstGeom>
          <a:solidFill>
            <a:srgbClr val="D9EBEA"/>
          </a:solidFill>
          <a:ln w="9525">
            <a:solidFill>
              <a:srgbClr val="25706B"/>
            </a:solidFill>
            <a:prstDash val="solid"/>
          </a:ln>
        </p:spPr>
      </p:sp>
      <p:sp>
        <p:nvSpPr>
          <p:cNvPr id="28" name="Text 26"/>
          <p:cNvSpPr txBox="1"/>
          <p:nvPr/>
        </p:nvSpPr>
        <p:spPr>
          <a:xfrm>
            <a:off x="8686488" y="1481328"/>
            <a:ext cx="2944680" cy="384048"/>
          </a:xfrm>
          <a:prstGeom prst="rect">
            <a:avLst/>
          </a:prstGeom>
          <a:noFill/>
          <a:ln/>
        </p:spPr>
        <p:txBody>
          <a:bodyPr wrap="square" lIns="0" tIns="0" rIns="0" bIns="0" rtlCol="0" anchor="ctr"/>
          <a:lstStyle/>
          <a:p>
            <a:pPr indent="0" marL="0">
              <a:buNone/>
            </a:pPr>
            <a:r>
              <a:rPr lang="en-US" sz="1150" b="1" dirty="0">
                <a:solidFill>
                  <a:srgbClr val="25706B"/>
                </a:solidFill>
                <a:latin typeface="Arial" pitchFamily="34" charset="0"/>
                <a:ea typeface="Arial" pitchFamily="34" charset="-122"/>
                <a:cs typeface="Arial" pitchFamily="34" charset="-120"/>
              </a:rPr>
              <a:t>?</a:t>
            </a:r>
            <a:endParaRPr lang="en-US" sz="1150" dirty="0"/>
          </a:p>
        </p:txBody>
      </p:sp>
      <p:sp>
        <p:nvSpPr>
          <p:cNvPr id="29" name="Shape 27"/>
          <p:cNvSpPr/>
          <p:nvPr/>
        </p:nvSpPr>
        <p:spPr>
          <a:xfrm>
            <a:off x="457200" y="1865376"/>
            <a:ext cx="3385652" cy="504749"/>
          </a:xfrm>
          <a:prstGeom prst="rect">
            <a:avLst/>
          </a:prstGeom>
          <a:solidFill>
            <a:srgbClr val="FFFFFF"/>
          </a:solidFill>
          <a:ln w="9525">
            <a:solidFill>
              <a:srgbClr val="D9DFE6"/>
            </a:solidFill>
            <a:prstDash val="solid"/>
          </a:ln>
        </p:spPr>
      </p:sp>
      <p:sp>
        <p:nvSpPr>
          <p:cNvPr id="30" name="Text 28"/>
          <p:cNvSpPr txBox="1"/>
          <p:nvPr/>
        </p:nvSpPr>
        <p:spPr>
          <a:xfrm>
            <a:off x="548640" y="1865376"/>
            <a:ext cx="3221060" cy="504749"/>
          </a:xfrm>
          <a:prstGeom prst="rect">
            <a:avLst/>
          </a:prstGeom>
          <a:noFill/>
          <a:ln/>
        </p:spPr>
        <p:txBody>
          <a:bodyPr wrap="square" lIns="0" tIns="0" rIns="0" bIns="0" rtlCol="0" anchor="ctr"/>
          <a:lstStyle/>
          <a:p>
            <a:pPr indent="0" marL="0">
              <a:buNone/>
            </a:pPr>
            <a:r>
              <a:rPr lang="en-US" sz="1200" dirty="0">
                <a:solidFill>
                  <a:srgbClr val="5C6874"/>
                </a:solidFill>
                <a:latin typeface="Arial" pitchFamily="34" charset="0"/>
                <a:ea typeface="Arial" pitchFamily="34" charset="-122"/>
                <a:cs typeface="Arial" pitchFamily="34" charset="-120"/>
              </a:rPr>
              <a:t>I</a:t>
            </a:r>
            <a:endParaRPr lang="en-US" sz="1200" dirty="0"/>
          </a:p>
        </p:txBody>
      </p:sp>
      <p:sp>
        <p:nvSpPr>
          <p:cNvPr id="31" name="Shape 29"/>
          <p:cNvSpPr/>
          <p:nvPr/>
        </p:nvSpPr>
        <p:spPr>
          <a:xfrm>
            <a:off x="3842852" y="1865376"/>
            <a:ext cx="2080525" cy="504749"/>
          </a:xfrm>
          <a:prstGeom prst="rect">
            <a:avLst/>
          </a:prstGeom>
          <a:solidFill>
            <a:srgbClr val="FFFFFF"/>
          </a:solidFill>
          <a:ln w="9525">
            <a:solidFill>
              <a:srgbClr val="D9DFE6"/>
            </a:solidFill>
            <a:prstDash val="solid"/>
          </a:ln>
        </p:spPr>
      </p:sp>
      <p:sp>
        <p:nvSpPr>
          <p:cNvPr id="32" name="Text 30"/>
          <p:cNvSpPr txBox="1"/>
          <p:nvPr/>
        </p:nvSpPr>
        <p:spPr>
          <a:xfrm>
            <a:off x="3934292" y="1865376"/>
            <a:ext cx="1915933"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am</a:t>
            </a:r>
            <a:endParaRPr lang="en-US" sz="1200" dirty="0"/>
          </a:p>
        </p:txBody>
      </p:sp>
      <p:sp>
        <p:nvSpPr>
          <p:cNvPr id="33" name="Shape 31"/>
          <p:cNvSpPr/>
          <p:nvPr/>
        </p:nvSpPr>
        <p:spPr>
          <a:xfrm>
            <a:off x="5923377" y="1865376"/>
            <a:ext cx="2671671" cy="504749"/>
          </a:xfrm>
          <a:prstGeom prst="rect">
            <a:avLst/>
          </a:prstGeom>
          <a:solidFill>
            <a:srgbClr val="FFFFFF"/>
          </a:solidFill>
          <a:ln w="9525">
            <a:solidFill>
              <a:srgbClr val="D9DFE6"/>
            </a:solidFill>
            <a:prstDash val="solid"/>
          </a:ln>
        </p:spPr>
      </p:sp>
      <p:sp>
        <p:nvSpPr>
          <p:cNvPr id="34" name="Text 32"/>
          <p:cNvSpPr txBox="1"/>
          <p:nvPr/>
        </p:nvSpPr>
        <p:spPr>
          <a:xfrm>
            <a:off x="6014817" y="1865376"/>
            <a:ext cx="2507079"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am not</a:t>
            </a:r>
            <a:endParaRPr lang="en-US" sz="1200" dirty="0"/>
          </a:p>
        </p:txBody>
      </p:sp>
      <p:sp>
        <p:nvSpPr>
          <p:cNvPr id="35" name="Shape 33"/>
          <p:cNvSpPr/>
          <p:nvPr/>
        </p:nvSpPr>
        <p:spPr>
          <a:xfrm>
            <a:off x="8595048" y="1865376"/>
            <a:ext cx="3109272" cy="504749"/>
          </a:xfrm>
          <a:prstGeom prst="rect">
            <a:avLst/>
          </a:prstGeom>
          <a:solidFill>
            <a:srgbClr val="FFFFFF"/>
          </a:solidFill>
          <a:ln w="9525">
            <a:solidFill>
              <a:srgbClr val="D9DFE6"/>
            </a:solidFill>
            <a:prstDash val="solid"/>
          </a:ln>
        </p:spPr>
      </p:sp>
      <p:sp>
        <p:nvSpPr>
          <p:cNvPr id="36" name="Text 34"/>
          <p:cNvSpPr txBox="1"/>
          <p:nvPr/>
        </p:nvSpPr>
        <p:spPr>
          <a:xfrm>
            <a:off x="8686488" y="1865376"/>
            <a:ext cx="2944680"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Am I?</a:t>
            </a:r>
            <a:endParaRPr lang="en-US" sz="1200" dirty="0"/>
          </a:p>
        </p:txBody>
      </p:sp>
      <p:sp>
        <p:nvSpPr>
          <p:cNvPr id="37" name="Shape 35"/>
          <p:cNvSpPr/>
          <p:nvPr/>
        </p:nvSpPr>
        <p:spPr>
          <a:xfrm>
            <a:off x="457200" y="2370125"/>
            <a:ext cx="3385652" cy="504749"/>
          </a:xfrm>
          <a:prstGeom prst="rect">
            <a:avLst/>
          </a:prstGeom>
          <a:solidFill>
            <a:srgbClr val="FBFCFD"/>
          </a:solidFill>
          <a:ln w="9525">
            <a:solidFill>
              <a:srgbClr val="D9DFE6"/>
            </a:solidFill>
            <a:prstDash val="solid"/>
          </a:ln>
        </p:spPr>
      </p:sp>
      <p:sp>
        <p:nvSpPr>
          <p:cNvPr id="38" name="Text 36"/>
          <p:cNvSpPr txBox="1"/>
          <p:nvPr/>
        </p:nvSpPr>
        <p:spPr>
          <a:xfrm>
            <a:off x="548640" y="2370125"/>
            <a:ext cx="3221060" cy="504749"/>
          </a:xfrm>
          <a:prstGeom prst="rect">
            <a:avLst/>
          </a:prstGeom>
          <a:noFill/>
          <a:ln/>
        </p:spPr>
        <p:txBody>
          <a:bodyPr wrap="square" lIns="0" tIns="0" rIns="0" bIns="0" rtlCol="0" anchor="ctr"/>
          <a:lstStyle/>
          <a:p>
            <a:pPr indent="0" marL="0">
              <a:buNone/>
            </a:pPr>
            <a:r>
              <a:rPr lang="en-US" sz="1200" dirty="0">
                <a:solidFill>
                  <a:srgbClr val="5C6874"/>
                </a:solidFill>
                <a:latin typeface="Arial" pitchFamily="34" charset="0"/>
                <a:ea typeface="Arial" pitchFamily="34" charset="-122"/>
                <a:cs typeface="Arial" pitchFamily="34" charset="-120"/>
              </a:rPr>
              <a:t>you</a:t>
            </a:r>
            <a:endParaRPr lang="en-US" sz="1200" dirty="0"/>
          </a:p>
        </p:txBody>
      </p:sp>
      <p:sp>
        <p:nvSpPr>
          <p:cNvPr id="39" name="Shape 37"/>
          <p:cNvSpPr/>
          <p:nvPr/>
        </p:nvSpPr>
        <p:spPr>
          <a:xfrm>
            <a:off x="3842852" y="2370125"/>
            <a:ext cx="2080525" cy="504749"/>
          </a:xfrm>
          <a:prstGeom prst="rect">
            <a:avLst/>
          </a:prstGeom>
          <a:solidFill>
            <a:srgbClr val="FBFCFD"/>
          </a:solidFill>
          <a:ln w="9525">
            <a:solidFill>
              <a:srgbClr val="D9DFE6"/>
            </a:solidFill>
            <a:prstDash val="solid"/>
          </a:ln>
        </p:spPr>
      </p:sp>
      <p:sp>
        <p:nvSpPr>
          <p:cNvPr id="40" name="Text 38"/>
          <p:cNvSpPr txBox="1"/>
          <p:nvPr/>
        </p:nvSpPr>
        <p:spPr>
          <a:xfrm>
            <a:off x="3934292" y="2370125"/>
            <a:ext cx="1915933"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a:t>
            </a:r>
            <a:endParaRPr lang="en-US" sz="1200" dirty="0"/>
          </a:p>
        </p:txBody>
      </p:sp>
      <p:sp>
        <p:nvSpPr>
          <p:cNvPr id="41" name="Shape 39"/>
          <p:cNvSpPr/>
          <p:nvPr/>
        </p:nvSpPr>
        <p:spPr>
          <a:xfrm>
            <a:off x="5923377" y="2370125"/>
            <a:ext cx="2671671" cy="504749"/>
          </a:xfrm>
          <a:prstGeom prst="rect">
            <a:avLst/>
          </a:prstGeom>
          <a:solidFill>
            <a:srgbClr val="FBFCFD"/>
          </a:solidFill>
          <a:ln w="9525">
            <a:solidFill>
              <a:srgbClr val="D9DFE6"/>
            </a:solidFill>
            <a:prstDash val="solid"/>
          </a:ln>
        </p:spPr>
      </p:sp>
      <p:sp>
        <p:nvSpPr>
          <p:cNvPr id="42" name="Text 40"/>
          <p:cNvSpPr txBox="1"/>
          <p:nvPr/>
        </p:nvSpPr>
        <p:spPr>
          <a:xfrm>
            <a:off x="6014817" y="2370125"/>
            <a:ext cx="2507079"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aren't</a:t>
            </a:r>
            <a:endParaRPr lang="en-US" sz="1200" dirty="0"/>
          </a:p>
        </p:txBody>
      </p:sp>
      <p:sp>
        <p:nvSpPr>
          <p:cNvPr id="43" name="Shape 41"/>
          <p:cNvSpPr/>
          <p:nvPr/>
        </p:nvSpPr>
        <p:spPr>
          <a:xfrm>
            <a:off x="8595048" y="2370125"/>
            <a:ext cx="3109272" cy="504749"/>
          </a:xfrm>
          <a:prstGeom prst="rect">
            <a:avLst/>
          </a:prstGeom>
          <a:solidFill>
            <a:srgbClr val="FBFCFD"/>
          </a:solidFill>
          <a:ln w="9525">
            <a:solidFill>
              <a:srgbClr val="D9DFE6"/>
            </a:solidFill>
            <a:prstDash val="solid"/>
          </a:ln>
        </p:spPr>
      </p:sp>
      <p:sp>
        <p:nvSpPr>
          <p:cNvPr id="44" name="Text 42"/>
          <p:cNvSpPr txBox="1"/>
          <p:nvPr/>
        </p:nvSpPr>
        <p:spPr>
          <a:xfrm>
            <a:off x="8686488" y="2370125"/>
            <a:ext cx="2944680"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 you?</a:t>
            </a:r>
            <a:endParaRPr lang="en-US" sz="1200" dirty="0"/>
          </a:p>
        </p:txBody>
      </p:sp>
      <p:sp>
        <p:nvSpPr>
          <p:cNvPr id="45" name="Shape 43"/>
          <p:cNvSpPr/>
          <p:nvPr/>
        </p:nvSpPr>
        <p:spPr>
          <a:xfrm>
            <a:off x="457200" y="2874874"/>
            <a:ext cx="3385652" cy="504749"/>
          </a:xfrm>
          <a:prstGeom prst="rect">
            <a:avLst/>
          </a:prstGeom>
          <a:solidFill>
            <a:srgbClr val="FFFFFF"/>
          </a:solidFill>
          <a:ln w="9525">
            <a:solidFill>
              <a:srgbClr val="D9DFE6"/>
            </a:solidFill>
            <a:prstDash val="solid"/>
          </a:ln>
        </p:spPr>
      </p:sp>
      <p:sp>
        <p:nvSpPr>
          <p:cNvPr id="46" name="Text 44"/>
          <p:cNvSpPr txBox="1"/>
          <p:nvPr/>
        </p:nvSpPr>
        <p:spPr>
          <a:xfrm>
            <a:off x="548640" y="2874874"/>
            <a:ext cx="3221060" cy="504749"/>
          </a:xfrm>
          <a:prstGeom prst="rect">
            <a:avLst/>
          </a:prstGeom>
          <a:noFill/>
          <a:ln/>
        </p:spPr>
        <p:txBody>
          <a:bodyPr wrap="square" lIns="0" tIns="0" rIns="0" bIns="0" rtlCol="0" anchor="ctr"/>
          <a:lstStyle/>
          <a:p>
            <a:pPr indent="0" marL="0">
              <a:buNone/>
            </a:pPr>
            <a:r>
              <a:rPr lang="en-US" sz="1200" dirty="0">
                <a:solidFill>
                  <a:srgbClr val="5C6874"/>
                </a:solidFill>
                <a:latin typeface="Arial" pitchFamily="34" charset="0"/>
                <a:ea typeface="Arial" pitchFamily="34" charset="-122"/>
                <a:cs typeface="Arial" pitchFamily="34" charset="-120"/>
              </a:rPr>
              <a:t>he / she / it</a:t>
            </a:r>
            <a:endParaRPr lang="en-US" sz="1200" dirty="0"/>
          </a:p>
        </p:txBody>
      </p:sp>
      <p:sp>
        <p:nvSpPr>
          <p:cNvPr id="47" name="Shape 45"/>
          <p:cNvSpPr/>
          <p:nvPr/>
        </p:nvSpPr>
        <p:spPr>
          <a:xfrm>
            <a:off x="3842852" y="2874874"/>
            <a:ext cx="2080525" cy="504749"/>
          </a:xfrm>
          <a:prstGeom prst="rect">
            <a:avLst/>
          </a:prstGeom>
          <a:solidFill>
            <a:srgbClr val="FFFFFF"/>
          </a:solidFill>
          <a:ln w="9525">
            <a:solidFill>
              <a:srgbClr val="D9DFE6"/>
            </a:solidFill>
            <a:prstDash val="solid"/>
          </a:ln>
        </p:spPr>
      </p:sp>
      <p:sp>
        <p:nvSpPr>
          <p:cNvPr id="48" name="Text 46"/>
          <p:cNvSpPr txBox="1"/>
          <p:nvPr/>
        </p:nvSpPr>
        <p:spPr>
          <a:xfrm>
            <a:off x="3934292" y="2874874"/>
            <a:ext cx="1915933"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is</a:t>
            </a:r>
            <a:endParaRPr lang="en-US" sz="1200" dirty="0"/>
          </a:p>
        </p:txBody>
      </p:sp>
      <p:sp>
        <p:nvSpPr>
          <p:cNvPr id="49" name="Shape 47"/>
          <p:cNvSpPr/>
          <p:nvPr/>
        </p:nvSpPr>
        <p:spPr>
          <a:xfrm>
            <a:off x="5923377" y="2874874"/>
            <a:ext cx="2671671" cy="504749"/>
          </a:xfrm>
          <a:prstGeom prst="rect">
            <a:avLst/>
          </a:prstGeom>
          <a:solidFill>
            <a:srgbClr val="FFFFFF"/>
          </a:solidFill>
          <a:ln w="9525">
            <a:solidFill>
              <a:srgbClr val="D9DFE6"/>
            </a:solidFill>
            <a:prstDash val="solid"/>
          </a:ln>
        </p:spPr>
      </p:sp>
      <p:sp>
        <p:nvSpPr>
          <p:cNvPr id="50" name="Text 48"/>
          <p:cNvSpPr txBox="1"/>
          <p:nvPr/>
        </p:nvSpPr>
        <p:spPr>
          <a:xfrm>
            <a:off x="6014817" y="2874874"/>
            <a:ext cx="2507079"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isn't</a:t>
            </a:r>
            <a:endParaRPr lang="en-US" sz="1200" dirty="0"/>
          </a:p>
        </p:txBody>
      </p:sp>
      <p:sp>
        <p:nvSpPr>
          <p:cNvPr id="51" name="Shape 49"/>
          <p:cNvSpPr/>
          <p:nvPr/>
        </p:nvSpPr>
        <p:spPr>
          <a:xfrm>
            <a:off x="8595048" y="2874874"/>
            <a:ext cx="3109272" cy="504749"/>
          </a:xfrm>
          <a:prstGeom prst="rect">
            <a:avLst/>
          </a:prstGeom>
          <a:solidFill>
            <a:srgbClr val="FFFFFF"/>
          </a:solidFill>
          <a:ln w="9525">
            <a:solidFill>
              <a:srgbClr val="D9DFE6"/>
            </a:solidFill>
            <a:prstDash val="solid"/>
          </a:ln>
        </p:spPr>
      </p:sp>
      <p:sp>
        <p:nvSpPr>
          <p:cNvPr id="52" name="Text 50"/>
          <p:cNvSpPr txBox="1"/>
          <p:nvPr/>
        </p:nvSpPr>
        <p:spPr>
          <a:xfrm>
            <a:off x="8686488" y="2874874"/>
            <a:ext cx="2944680"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Is he?</a:t>
            </a:r>
            <a:endParaRPr lang="en-US" sz="1200" dirty="0"/>
          </a:p>
        </p:txBody>
      </p:sp>
      <p:sp>
        <p:nvSpPr>
          <p:cNvPr id="53" name="Shape 51"/>
          <p:cNvSpPr/>
          <p:nvPr/>
        </p:nvSpPr>
        <p:spPr>
          <a:xfrm>
            <a:off x="457200" y="3379622"/>
            <a:ext cx="3385652" cy="504749"/>
          </a:xfrm>
          <a:prstGeom prst="rect">
            <a:avLst/>
          </a:prstGeom>
          <a:solidFill>
            <a:srgbClr val="FBFCFD"/>
          </a:solidFill>
          <a:ln w="9525">
            <a:solidFill>
              <a:srgbClr val="D9DFE6"/>
            </a:solidFill>
            <a:prstDash val="solid"/>
          </a:ln>
        </p:spPr>
      </p:sp>
      <p:sp>
        <p:nvSpPr>
          <p:cNvPr id="54" name="Text 52"/>
          <p:cNvSpPr txBox="1"/>
          <p:nvPr/>
        </p:nvSpPr>
        <p:spPr>
          <a:xfrm>
            <a:off x="548640" y="3379622"/>
            <a:ext cx="3221060" cy="504749"/>
          </a:xfrm>
          <a:prstGeom prst="rect">
            <a:avLst/>
          </a:prstGeom>
          <a:noFill/>
          <a:ln/>
        </p:spPr>
        <p:txBody>
          <a:bodyPr wrap="square" lIns="0" tIns="0" rIns="0" bIns="0" rtlCol="0" anchor="ctr"/>
          <a:lstStyle/>
          <a:p>
            <a:pPr indent="0" marL="0">
              <a:buNone/>
            </a:pPr>
            <a:r>
              <a:rPr lang="en-US" sz="1200" dirty="0">
                <a:solidFill>
                  <a:srgbClr val="5C6874"/>
                </a:solidFill>
                <a:latin typeface="Arial" pitchFamily="34" charset="0"/>
                <a:ea typeface="Arial" pitchFamily="34" charset="-122"/>
                <a:cs typeface="Arial" pitchFamily="34" charset="-120"/>
              </a:rPr>
              <a:t>we</a:t>
            </a:r>
            <a:endParaRPr lang="en-US" sz="1200" dirty="0"/>
          </a:p>
        </p:txBody>
      </p:sp>
      <p:sp>
        <p:nvSpPr>
          <p:cNvPr id="55" name="Shape 53"/>
          <p:cNvSpPr/>
          <p:nvPr/>
        </p:nvSpPr>
        <p:spPr>
          <a:xfrm>
            <a:off x="3842852" y="3379622"/>
            <a:ext cx="2080525" cy="504749"/>
          </a:xfrm>
          <a:prstGeom prst="rect">
            <a:avLst/>
          </a:prstGeom>
          <a:solidFill>
            <a:srgbClr val="FBFCFD"/>
          </a:solidFill>
          <a:ln w="9525">
            <a:solidFill>
              <a:srgbClr val="D9DFE6"/>
            </a:solidFill>
            <a:prstDash val="solid"/>
          </a:ln>
        </p:spPr>
      </p:sp>
      <p:sp>
        <p:nvSpPr>
          <p:cNvPr id="56" name="Text 54"/>
          <p:cNvSpPr txBox="1"/>
          <p:nvPr/>
        </p:nvSpPr>
        <p:spPr>
          <a:xfrm>
            <a:off x="3934292" y="3379622"/>
            <a:ext cx="1915933"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a:t>
            </a:r>
            <a:endParaRPr lang="en-US" sz="1200" dirty="0"/>
          </a:p>
        </p:txBody>
      </p:sp>
      <p:sp>
        <p:nvSpPr>
          <p:cNvPr id="57" name="Shape 55"/>
          <p:cNvSpPr/>
          <p:nvPr/>
        </p:nvSpPr>
        <p:spPr>
          <a:xfrm>
            <a:off x="5923377" y="3379622"/>
            <a:ext cx="2671671" cy="504749"/>
          </a:xfrm>
          <a:prstGeom prst="rect">
            <a:avLst/>
          </a:prstGeom>
          <a:solidFill>
            <a:srgbClr val="FBFCFD"/>
          </a:solidFill>
          <a:ln w="9525">
            <a:solidFill>
              <a:srgbClr val="D9DFE6"/>
            </a:solidFill>
            <a:prstDash val="solid"/>
          </a:ln>
        </p:spPr>
      </p:sp>
      <p:sp>
        <p:nvSpPr>
          <p:cNvPr id="58" name="Text 56"/>
          <p:cNvSpPr txBox="1"/>
          <p:nvPr/>
        </p:nvSpPr>
        <p:spPr>
          <a:xfrm>
            <a:off x="6014817" y="3379622"/>
            <a:ext cx="2507079"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aren't</a:t>
            </a:r>
            <a:endParaRPr lang="en-US" sz="1200" dirty="0"/>
          </a:p>
        </p:txBody>
      </p:sp>
      <p:sp>
        <p:nvSpPr>
          <p:cNvPr id="59" name="Shape 57"/>
          <p:cNvSpPr/>
          <p:nvPr/>
        </p:nvSpPr>
        <p:spPr>
          <a:xfrm>
            <a:off x="8595048" y="3379622"/>
            <a:ext cx="3109272" cy="504749"/>
          </a:xfrm>
          <a:prstGeom prst="rect">
            <a:avLst/>
          </a:prstGeom>
          <a:solidFill>
            <a:srgbClr val="FBFCFD"/>
          </a:solidFill>
          <a:ln w="9525">
            <a:solidFill>
              <a:srgbClr val="D9DFE6"/>
            </a:solidFill>
            <a:prstDash val="solid"/>
          </a:ln>
        </p:spPr>
      </p:sp>
      <p:sp>
        <p:nvSpPr>
          <p:cNvPr id="60" name="Text 58"/>
          <p:cNvSpPr txBox="1"/>
          <p:nvPr/>
        </p:nvSpPr>
        <p:spPr>
          <a:xfrm>
            <a:off x="8686488" y="3379622"/>
            <a:ext cx="2944680"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 we?</a:t>
            </a:r>
            <a:endParaRPr lang="en-US" sz="1200" dirty="0"/>
          </a:p>
        </p:txBody>
      </p:sp>
      <p:sp>
        <p:nvSpPr>
          <p:cNvPr id="61" name="Shape 59"/>
          <p:cNvSpPr/>
          <p:nvPr/>
        </p:nvSpPr>
        <p:spPr>
          <a:xfrm>
            <a:off x="457200" y="3884371"/>
            <a:ext cx="3385652" cy="504749"/>
          </a:xfrm>
          <a:prstGeom prst="rect">
            <a:avLst/>
          </a:prstGeom>
          <a:solidFill>
            <a:srgbClr val="FFFFFF"/>
          </a:solidFill>
          <a:ln w="9525">
            <a:solidFill>
              <a:srgbClr val="D9DFE6"/>
            </a:solidFill>
            <a:prstDash val="solid"/>
          </a:ln>
        </p:spPr>
      </p:sp>
      <p:sp>
        <p:nvSpPr>
          <p:cNvPr id="62" name="Text 60"/>
          <p:cNvSpPr txBox="1"/>
          <p:nvPr/>
        </p:nvSpPr>
        <p:spPr>
          <a:xfrm>
            <a:off x="548640" y="3884371"/>
            <a:ext cx="3221060" cy="504749"/>
          </a:xfrm>
          <a:prstGeom prst="rect">
            <a:avLst/>
          </a:prstGeom>
          <a:noFill/>
          <a:ln/>
        </p:spPr>
        <p:txBody>
          <a:bodyPr wrap="square" lIns="0" tIns="0" rIns="0" bIns="0" rtlCol="0" anchor="ctr"/>
          <a:lstStyle/>
          <a:p>
            <a:pPr indent="0" marL="0">
              <a:buNone/>
            </a:pPr>
            <a:r>
              <a:rPr lang="en-US" sz="1200" dirty="0">
                <a:solidFill>
                  <a:srgbClr val="5C6874"/>
                </a:solidFill>
                <a:latin typeface="Arial" pitchFamily="34" charset="0"/>
                <a:ea typeface="Arial" pitchFamily="34" charset="-122"/>
                <a:cs typeface="Arial" pitchFamily="34" charset="-120"/>
              </a:rPr>
              <a:t>they</a:t>
            </a:r>
            <a:endParaRPr lang="en-US" sz="1200" dirty="0"/>
          </a:p>
        </p:txBody>
      </p:sp>
      <p:sp>
        <p:nvSpPr>
          <p:cNvPr id="63" name="Shape 61"/>
          <p:cNvSpPr/>
          <p:nvPr/>
        </p:nvSpPr>
        <p:spPr>
          <a:xfrm>
            <a:off x="3842852" y="3884371"/>
            <a:ext cx="2080525" cy="504749"/>
          </a:xfrm>
          <a:prstGeom prst="rect">
            <a:avLst/>
          </a:prstGeom>
          <a:solidFill>
            <a:srgbClr val="FFFFFF"/>
          </a:solidFill>
          <a:ln w="9525">
            <a:solidFill>
              <a:srgbClr val="D9DFE6"/>
            </a:solidFill>
            <a:prstDash val="solid"/>
          </a:ln>
        </p:spPr>
      </p:sp>
      <p:sp>
        <p:nvSpPr>
          <p:cNvPr id="64" name="Text 62"/>
          <p:cNvSpPr txBox="1"/>
          <p:nvPr/>
        </p:nvSpPr>
        <p:spPr>
          <a:xfrm>
            <a:off x="3934292" y="3884371"/>
            <a:ext cx="1915933"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a:t>
            </a:r>
            <a:endParaRPr lang="en-US" sz="1200" dirty="0"/>
          </a:p>
        </p:txBody>
      </p:sp>
      <p:sp>
        <p:nvSpPr>
          <p:cNvPr id="65" name="Shape 63"/>
          <p:cNvSpPr/>
          <p:nvPr/>
        </p:nvSpPr>
        <p:spPr>
          <a:xfrm>
            <a:off x="5923377" y="3884371"/>
            <a:ext cx="2671671" cy="504749"/>
          </a:xfrm>
          <a:prstGeom prst="rect">
            <a:avLst/>
          </a:prstGeom>
          <a:solidFill>
            <a:srgbClr val="FFFFFF"/>
          </a:solidFill>
          <a:ln w="9525">
            <a:solidFill>
              <a:srgbClr val="D9DFE6"/>
            </a:solidFill>
            <a:prstDash val="solid"/>
          </a:ln>
        </p:spPr>
      </p:sp>
      <p:sp>
        <p:nvSpPr>
          <p:cNvPr id="66" name="Text 64"/>
          <p:cNvSpPr txBox="1"/>
          <p:nvPr/>
        </p:nvSpPr>
        <p:spPr>
          <a:xfrm>
            <a:off x="6014817" y="3884371"/>
            <a:ext cx="2507079"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aren't</a:t>
            </a:r>
            <a:endParaRPr lang="en-US" sz="1200" dirty="0"/>
          </a:p>
        </p:txBody>
      </p:sp>
      <p:sp>
        <p:nvSpPr>
          <p:cNvPr id="67" name="Shape 65"/>
          <p:cNvSpPr/>
          <p:nvPr/>
        </p:nvSpPr>
        <p:spPr>
          <a:xfrm>
            <a:off x="8595048" y="3884371"/>
            <a:ext cx="3109272" cy="504749"/>
          </a:xfrm>
          <a:prstGeom prst="rect">
            <a:avLst/>
          </a:prstGeom>
          <a:solidFill>
            <a:srgbClr val="FFFFFF"/>
          </a:solidFill>
          <a:ln w="9525">
            <a:solidFill>
              <a:srgbClr val="D9DFE6"/>
            </a:solidFill>
            <a:prstDash val="solid"/>
          </a:ln>
        </p:spPr>
      </p:sp>
      <p:sp>
        <p:nvSpPr>
          <p:cNvPr id="68" name="Text 66"/>
          <p:cNvSpPr txBox="1"/>
          <p:nvPr/>
        </p:nvSpPr>
        <p:spPr>
          <a:xfrm>
            <a:off x="8686488" y="3884371"/>
            <a:ext cx="2944680" cy="504749"/>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Are they?</a:t>
            </a:r>
            <a:endParaRPr lang="en-US" sz="1200" dirty="0"/>
          </a:p>
        </p:txBody>
      </p:sp>
      <p:sp>
        <p:nvSpPr>
          <p:cNvPr id="69" name="Shape 67"/>
          <p:cNvSpPr/>
          <p:nvPr/>
        </p:nvSpPr>
        <p:spPr>
          <a:xfrm>
            <a:off x="457200" y="4700016"/>
            <a:ext cx="5486400" cy="1609344"/>
          </a:xfrm>
          <a:prstGeom prst="roundRect">
            <a:avLst>
              <a:gd name="adj" fmla="val 3409"/>
            </a:avLst>
          </a:prstGeom>
          <a:solidFill>
            <a:srgbClr val="F2F4F7"/>
          </a:solidFill>
          <a:ln w="19050">
            <a:solidFill>
              <a:srgbClr val="25706B"/>
            </a:solidFill>
            <a:prstDash val="solid"/>
          </a:ln>
        </p:spPr>
      </p:sp>
      <p:sp>
        <p:nvSpPr>
          <p:cNvPr id="70" name="Text 68"/>
          <p:cNvSpPr txBox="1"/>
          <p:nvPr/>
        </p:nvSpPr>
        <p:spPr>
          <a:xfrm>
            <a:off x="685800" y="4818888"/>
            <a:ext cx="5029200" cy="274320"/>
          </a:xfrm>
          <a:prstGeom prst="rect">
            <a:avLst/>
          </a:prstGeom>
          <a:noFill/>
          <a:ln/>
        </p:spPr>
        <p:txBody>
          <a:bodyPr wrap="square" lIns="0" tIns="0" rIns="0" bIns="0" rtlCol="0" anchor="ctr"/>
          <a:lstStyle/>
          <a:p>
            <a:pPr indent="0" marL="0">
              <a:buNone/>
            </a:pPr>
            <a:r>
              <a:rPr lang="en-US" sz="1150" b="1" dirty="0">
                <a:solidFill>
                  <a:srgbClr val="25706B"/>
                </a:solidFill>
                <a:latin typeface="Arial" pitchFamily="34" charset="0"/>
                <a:ea typeface="Arial" pitchFamily="34" charset="-122"/>
                <a:cs typeface="Arial" pitchFamily="34" charset="-120"/>
              </a:rPr>
              <a:t>A REGRA NAS FRASES DO CAPÍTULO</a:t>
            </a:r>
            <a:endParaRPr lang="en-US" sz="1150" dirty="0"/>
          </a:p>
        </p:txBody>
      </p:sp>
      <p:sp>
        <p:nvSpPr>
          <p:cNvPr id="71" name="Text 69"/>
          <p:cNvSpPr txBox="1"/>
          <p:nvPr/>
        </p:nvSpPr>
        <p:spPr>
          <a:xfrm>
            <a:off x="685800" y="5120640"/>
            <a:ext cx="5029200" cy="201168"/>
          </a:xfrm>
          <a:prstGeom prst="rect">
            <a:avLst/>
          </a:prstGeom>
          <a:noFill/>
          <a:ln/>
        </p:spPr>
        <p:txBody>
          <a:bodyPr wrap="square" lIns="0" tIns="0" rIns="0" bIns="0" rtlCol="0" anchor="ctr"/>
          <a:lstStyle/>
          <a:p>
            <a:pPr indent="0" marL="0">
              <a:buNone/>
            </a:pPr>
            <a:r>
              <a:rPr lang="en-US" sz="1300" dirty="0">
                <a:solidFill>
                  <a:srgbClr val="16171F"/>
                </a:solidFill>
                <a:latin typeface="Arial" pitchFamily="34" charset="0"/>
                <a:ea typeface="Arial" pitchFamily="34" charset="-122"/>
                <a:cs typeface="Arial" pitchFamily="34" charset="-120"/>
              </a:rPr>
              <a:t>Daniel </a:t>
            </a:r>
            <a:pPr indent="0" marL="0">
              <a:buNone/>
            </a:pPr>
            <a:r>
              <a:rPr lang="en-US" sz="1300" b="1" dirty="0">
                <a:solidFill>
                  <a:srgbClr val="25706B"/>
                </a:solidFill>
                <a:latin typeface="Arial" pitchFamily="34" charset="0"/>
                <a:ea typeface="Arial" pitchFamily="34" charset="-122"/>
                <a:cs typeface="Arial" pitchFamily="34" charset="-120"/>
              </a:rPr>
              <a:t>is</a:t>
            </a:r>
            <a:pPr indent="0" marL="0">
              <a:buNone/>
            </a:pPr>
            <a:r>
              <a:rPr lang="en-US" sz="1300" dirty="0">
                <a:solidFill>
                  <a:srgbClr val="16171F"/>
                </a:solidFill>
                <a:latin typeface="Arial" pitchFamily="34" charset="0"/>
                <a:ea typeface="Arial" pitchFamily="34" charset="-122"/>
                <a:cs typeface="Arial" pitchFamily="34" charset="-120"/>
              </a:rPr>
              <a:t> ten.</a:t>
            </a:r>
            <a:endParaRPr lang="en-US" sz="1300" dirty="0"/>
          </a:p>
        </p:txBody>
      </p:sp>
      <p:sp>
        <p:nvSpPr>
          <p:cNvPr id="72" name="Text 70"/>
          <p:cNvSpPr txBox="1"/>
          <p:nvPr/>
        </p:nvSpPr>
        <p:spPr>
          <a:xfrm>
            <a:off x="685800" y="5358384"/>
            <a:ext cx="5029200" cy="201168"/>
          </a:xfrm>
          <a:prstGeom prst="rect">
            <a:avLst/>
          </a:prstGeom>
          <a:noFill/>
          <a:ln/>
        </p:spPr>
        <p:txBody>
          <a:bodyPr wrap="square" lIns="0" tIns="0" rIns="0" bIns="0" rtlCol="0" anchor="ctr"/>
          <a:lstStyle/>
          <a:p>
            <a:pPr indent="0" marL="0">
              <a:buNone/>
            </a:pPr>
            <a:r>
              <a:rPr lang="en-US" sz="1300" dirty="0">
                <a:solidFill>
                  <a:srgbClr val="16171F"/>
                </a:solidFill>
                <a:latin typeface="Arial" pitchFamily="34" charset="0"/>
                <a:ea typeface="Arial" pitchFamily="34" charset="-122"/>
                <a:cs typeface="Arial" pitchFamily="34" charset="-120"/>
              </a:rPr>
              <a:t>Amy and Sam </a:t>
            </a:r>
            <a:pPr indent="0" marL="0">
              <a:buNone/>
            </a:pPr>
            <a:r>
              <a:rPr lang="en-US" sz="1300" b="1" dirty="0">
                <a:solidFill>
                  <a:srgbClr val="25706B"/>
                </a:solidFill>
                <a:latin typeface="Arial" pitchFamily="34" charset="0"/>
                <a:ea typeface="Arial" pitchFamily="34" charset="-122"/>
                <a:cs typeface="Arial" pitchFamily="34" charset="-120"/>
              </a:rPr>
              <a:t>are</a:t>
            </a:r>
            <a:pPr indent="0" marL="0">
              <a:buNone/>
            </a:pPr>
            <a:r>
              <a:rPr lang="en-US" sz="1300" dirty="0">
                <a:solidFill>
                  <a:srgbClr val="16171F"/>
                </a:solidFill>
                <a:latin typeface="Arial" pitchFamily="34" charset="0"/>
                <a:ea typeface="Arial" pitchFamily="34" charset="-122"/>
                <a:cs typeface="Arial" pitchFamily="34" charset="-120"/>
              </a:rPr>
              <a:t> students.</a:t>
            </a:r>
            <a:endParaRPr lang="en-US" sz="1300" dirty="0"/>
          </a:p>
        </p:txBody>
      </p:sp>
      <p:sp>
        <p:nvSpPr>
          <p:cNvPr id="73" name="Text 71"/>
          <p:cNvSpPr txBox="1"/>
          <p:nvPr/>
        </p:nvSpPr>
        <p:spPr>
          <a:xfrm>
            <a:off x="685800" y="5596128"/>
            <a:ext cx="5029200" cy="201168"/>
          </a:xfrm>
          <a:prstGeom prst="rect">
            <a:avLst/>
          </a:prstGeom>
          <a:noFill/>
          <a:ln/>
        </p:spPr>
        <p:txBody>
          <a:bodyPr wrap="square" lIns="0" tIns="0" rIns="0" bIns="0" rtlCol="0" anchor="ctr"/>
          <a:lstStyle/>
          <a:p>
            <a:pPr indent="0" marL="0">
              <a:buNone/>
            </a:pPr>
            <a:r>
              <a:rPr lang="en-US" sz="1300" dirty="0">
                <a:solidFill>
                  <a:srgbClr val="16171F"/>
                </a:solidFill>
                <a:latin typeface="Arial" pitchFamily="34" charset="0"/>
                <a:ea typeface="Arial" pitchFamily="34" charset="-122"/>
                <a:cs typeface="Arial" pitchFamily="34" charset="-120"/>
              </a:rPr>
              <a:t>I </a:t>
            </a:r>
            <a:pPr indent="0" marL="0">
              <a:buNone/>
            </a:pPr>
            <a:r>
              <a:rPr lang="en-US" sz="1300" b="1" dirty="0">
                <a:solidFill>
                  <a:srgbClr val="25706B"/>
                </a:solidFill>
                <a:latin typeface="Arial" pitchFamily="34" charset="0"/>
                <a:ea typeface="Arial" pitchFamily="34" charset="-122"/>
                <a:cs typeface="Arial" pitchFamily="34" charset="-120"/>
              </a:rPr>
              <a:t>am</a:t>
            </a:r>
            <a:pPr indent="0" marL="0">
              <a:buNone/>
            </a:pPr>
            <a:r>
              <a:rPr lang="en-US" sz="1300" dirty="0">
                <a:solidFill>
                  <a:srgbClr val="16171F"/>
                </a:solidFill>
                <a:latin typeface="Arial" pitchFamily="34" charset="0"/>
                <a:ea typeface="Arial" pitchFamily="34" charset="-122"/>
                <a:cs typeface="Arial" pitchFamily="34" charset="-120"/>
              </a:rPr>
              <a:t> from Brazil.</a:t>
            </a:r>
            <a:endParaRPr lang="en-US" sz="1300" dirty="0"/>
          </a:p>
        </p:txBody>
      </p:sp>
      <p:sp>
        <p:nvSpPr>
          <p:cNvPr id="74" name="Text 72"/>
          <p:cNvSpPr txBox="1"/>
          <p:nvPr/>
        </p:nvSpPr>
        <p:spPr>
          <a:xfrm>
            <a:off x="685800" y="5833872"/>
            <a:ext cx="5029200" cy="201168"/>
          </a:xfrm>
          <a:prstGeom prst="rect">
            <a:avLst/>
          </a:prstGeom>
          <a:noFill/>
          <a:ln/>
        </p:spPr>
        <p:txBody>
          <a:bodyPr wrap="square" lIns="0" tIns="0" rIns="0" bIns="0" rtlCol="0" anchor="ctr"/>
          <a:lstStyle/>
          <a:p>
            <a:pPr indent="0" marL="0">
              <a:buNone/>
            </a:pPr>
            <a:r>
              <a:rPr lang="en-US" sz="1300" dirty="0">
                <a:solidFill>
                  <a:srgbClr val="16171F"/>
                </a:solidFill>
                <a:latin typeface="Arial" pitchFamily="34" charset="0"/>
                <a:ea typeface="Arial" pitchFamily="34" charset="-122"/>
                <a:cs typeface="Arial" pitchFamily="34" charset="-120"/>
              </a:rPr>
              <a:t>Miss Hill </a:t>
            </a:r>
            <a:pPr indent="0" marL="0">
              <a:buNone/>
            </a:pPr>
            <a:r>
              <a:rPr lang="en-US" sz="1300" b="1" dirty="0">
                <a:solidFill>
                  <a:srgbClr val="25706B"/>
                </a:solidFill>
                <a:latin typeface="Arial" pitchFamily="34" charset="0"/>
                <a:ea typeface="Arial" pitchFamily="34" charset="-122"/>
                <a:cs typeface="Arial" pitchFamily="34" charset="-120"/>
              </a:rPr>
              <a:t>isn't</a:t>
            </a:r>
            <a:pPr indent="0" marL="0">
              <a:buNone/>
            </a:pPr>
            <a:r>
              <a:rPr lang="en-US" sz="1300" dirty="0">
                <a:solidFill>
                  <a:srgbClr val="16171F"/>
                </a:solidFill>
                <a:latin typeface="Arial" pitchFamily="34" charset="0"/>
                <a:ea typeface="Arial" pitchFamily="34" charset="-122"/>
                <a:cs typeface="Arial" pitchFamily="34" charset="-120"/>
              </a:rPr>
              <a:t> ten. She is the teacher!</a:t>
            </a:r>
            <a:endParaRPr lang="en-US" sz="1300" dirty="0"/>
          </a:p>
        </p:txBody>
      </p:sp>
      <p:sp>
        <p:nvSpPr>
          <p:cNvPr id="75" name="Text 73"/>
          <p:cNvSpPr txBox="1"/>
          <p:nvPr/>
        </p:nvSpPr>
        <p:spPr>
          <a:xfrm>
            <a:off x="685800" y="6071616"/>
            <a:ext cx="5029200" cy="201168"/>
          </a:xfrm>
          <a:prstGeom prst="rect">
            <a:avLst/>
          </a:prstGeom>
          <a:noFill/>
          <a:ln/>
        </p:spPr>
        <p:txBody>
          <a:bodyPr wrap="square" lIns="0" tIns="0" rIns="0" bIns="0" rtlCol="0" anchor="ctr"/>
          <a:lstStyle/>
          <a:p>
            <a:pPr indent="0" marL="0">
              <a:buNone/>
            </a:pPr>
            <a:pPr indent="0" marL="0">
              <a:buNone/>
            </a:pPr>
            <a:r>
              <a:rPr lang="en-US" sz="1300" b="1" dirty="0">
                <a:solidFill>
                  <a:srgbClr val="25706B"/>
                </a:solidFill>
                <a:latin typeface="Arial" pitchFamily="34" charset="0"/>
                <a:ea typeface="Arial" pitchFamily="34" charset="-122"/>
                <a:cs typeface="Arial" pitchFamily="34" charset="-120"/>
              </a:rPr>
              <a:t>Is</a:t>
            </a:r>
            <a:pPr indent="0" marL="0">
              <a:buNone/>
            </a:pPr>
            <a:r>
              <a:rPr lang="en-US" sz="1300" dirty="0">
                <a:solidFill>
                  <a:srgbClr val="16171F"/>
                </a:solidFill>
                <a:latin typeface="Arial" pitchFamily="34" charset="0"/>
                <a:ea typeface="Arial" pitchFamily="34" charset="-122"/>
                <a:cs typeface="Arial" pitchFamily="34" charset="-120"/>
              </a:rPr>
              <a:t> she the teacher?</a:t>
            </a:r>
            <a:endParaRPr lang="en-US" sz="1300" dirty="0"/>
          </a:p>
        </p:txBody>
      </p:sp>
      <p:sp>
        <p:nvSpPr>
          <p:cNvPr id="76" name="Shape 74"/>
          <p:cNvSpPr/>
          <p:nvPr/>
        </p:nvSpPr>
        <p:spPr>
          <a:xfrm>
            <a:off x="6217920" y="4700016"/>
            <a:ext cx="5486400" cy="1609344"/>
          </a:xfrm>
          <a:prstGeom prst="roundRect">
            <a:avLst>
              <a:gd name="adj" fmla="val 3409"/>
            </a:avLst>
          </a:prstGeom>
          <a:solidFill>
            <a:srgbClr val="F6E1DD"/>
          </a:solidFill>
          <a:ln w="19050">
            <a:solidFill>
              <a:srgbClr val="C94F3D"/>
            </a:solidFill>
            <a:prstDash val="solid"/>
          </a:ln>
        </p:spPr>
      </p:sp>
      <p:sp>
        <p:nvSpPr>
          <p:cNvPr id="77" name="Text 75"/>
          <p:cNvSpPr txBox="1"/>
          <p:nvPr/>
        </p:nvSpPr>
        <p:spPr>
          <a:xfrm>
            <a:off x="6446520" y="4818888"/>
            <a:ext cx="5029200" cy="274320"/>
          </a:xfrm>
          <a:prstGeom prst="rect">
            <a:avLst/>
          </a:prstGeom>
          <a:noFill/>
          <a:ln/>
        </p:spPr>
        <p:txBody>
          <a:bodyPr wrap="square" lIns="0" tIns="0" rIns="0" bIns="0" rtlCol="0" anchor="ctr"/>
          <a:lstStyle/>
          <a:p>
            <a:pPr indent="0" marL="0">
              <a:buNone/>
            </a:pPr>
            <a:r>
              <a:rPr lang="en-US" sz="1150" b="1" dirty="0">
                <a:solidFill>
                  <a:srgbClr val="C94F3D"/>
                </a:solidFill>
                <a:latin typeface="Arial" pitchFamily="34" charset="0"/>
                <a:ea typeface="Arial" pitchFamily="34" charset="-122"/>
                <a:cs typeface="Arial" pitchFamily="34" charset="-120"/>
              </a:rPr>
              <a:t>A ARMADILHA DO CAPÍTULO</a:t>
            </a:r>
            <a:endParaRPr lang="en-US" sz="1150" dirty="0"/>
          </a:p>
        </p:txBody>
      </p:sp>
      <p:sp>
        <p:nvSpPr>
          <p:cNvPr id="78" name="Text 76"/>
          <p:cNvSpPr txBox="1"/>
          <p:nvPr/>
        </p:nvSpPr>
        <p:spPr>
          <a:xfrm>
            <a:off x="6446520" y="5120640"/>
            <a:ext cx="5029200" cy="304800"/>
          </a:xfrm>
          <a:prstGeom prst="rect">
            <a:avLst/>
          </a:prstGeom>
          <a:noFill/>
          <a:ln/>
        </p:spPr>
        <p:txBody>
          <a:bodyPr wrap="square" lIns="0" tIns="0" rIns="0" bIns="0" rtlCol="0" anchor="ctr"/>
          <a:lstStyle/>
          <a:p>
            <a:pPr indent="0" marL="0">
              <a:buNone/>
            </a:pPr>
            <a:r>
              <a:rPr lang="en-US" sz="1250" b="1" dirty="0">
                <a:solidFill>
                  <a:srgbClr val="2E7D4F"/>
                </a:solidFill>
                <a:latin typeface="Arial" pitchFamily="34" charset="0"/>
                <a:ea typeface="Arial" pitchFamily="34" charset="-122"/>
                <a:cs typeface="Arial" pitchFamily="34" charset="-120"/>
              </a:rPr>
              <a:t>✔  He is ten.</a:t>
            </a:r>
            <a:endParaRPr lang="en-US" sz="1250" dirty="0"/>
          </a:p>
        </p:txBody>
      </p:sp>
      <p:sp>
        <p:nvSpPr>
          <p:cNvPr id="79" name="Text 77"/>
          <p:cNvSpPr txBox="1"/>
          <p:nvPr/>
        </p:nvSpPr>
        <p:spPr>
          <a:xfrm>
            <a:off x="6446520" y="5425440"/>
            <a:ext cx="5029200" cy="304800"/>
          </a:xfrm>
          <a:prstGeom prst="rect">
            <a:avLst/>
          </a:prstGeom>
          <a:noFill/>
          <a:ln/>
        </p:spPr>
        <p:txBody>
          <a:bodyPr wrap="square" lIns="0" tIns="0" rIns="0" bIns="0" rtlCol="0" anchor="ctr"/>
          <a:lstStyle/>
          <a:p>
            <a:pPr indent="0" marL="0">
              <a:buNone/>
            </a:pPr>
            <a:r>
              <a:rPr lang="en-US" sz="1250" dirty="0">
                <a:solidFill>
                  <a:srgbClr val="C94F3D"/>
                </a:solidFill>
                <a:latin typeface="Arial" pitchFamily="34" charset="0"/>
                <a:ea typeface="Arial" pitchFamily="34" charset="-122"/>
                <a:cs typeface="Arial" pitchFamily="34" charset="-120"/>
              </a:rPr>
              <a:t>✘  </a:t>
            </a:r>
            <a:pPr indent="0" marL="0">
              <a:buNone/>
            </a:pPr>
            <a:r>
              <a:rPr lang="en-US" sz="1250" b="1" strike="sngStrike" dirty="0">
                <a:solidFill>
                  <a:srgbClr val="C94F3D"/>
                </a:solidFill>
                <a:latin typeface="Arial" pitchFamily="34" charset="0"/>
                <a:ea typeface="Arial" pitchFamily="34" charset="-122"/>
                <a:cs typeface="Arial" pitchFamily="34" charset="-120"/>
              </a:rPr>
              <a:t>He has ten.</a:t>
            </a:r>
            <a:endParaRPr lang="en-US" sz="1250" dirty="0"/>
          </a:p>
        </p:txBody>
      </p:sp>
      <p:sp>
        <p:nvSpPr>
          <p:cNvPr id="80" name="Text 78"/>
          <p:cNvSpPr txBox="1"/>
          <p:nvPr/>
        </p:nvSpPr>
        <p:spPr>
          <a:xfrm>
            <a:off x="6446520" y="5766816"/>
            <a:ext cx="5029200" cy="487680"/>
          </a:xfrm>
          <a:prstGeom prst="rect">
            <a:avLst/>
          </a:prstGeom>
          <a:noFill/>
          <a:ln/>
        </p:spPr>
        <p:txBody>
          <a:bodyPr wrap="square" lIns="0" tIns="0" rIns="0" bIns="0" rtlCol="0" anchor="t"/>
          <a:lstStyle/>
          <a:p>
            <a:pPr indent="0" marL="0">
              <a:buNone/>
            </a:pPr>
            <a:r>
              <a:rPr lang="en-US" sz="1050" i="1" dirty="0">
                <a:solidFill>
                  <a:srgbClr val="5C6874"/>
                </a:solidFill>
                <a:latin typeface="Arial" pitchFamily="34" charset="0"/>
                <a:ea typeface="Arial" pitchFamily="34" charset="-122"/>
                <a:cs typeface="Arial" pitchFamily="34" charset="-120"/>
              </a:rPr>
              <a:t>Idade em inglês usa to be: He is ten, nunca has.</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150" b="1" dirty="0">
                <a:solidFill>
                  <a:srgbClr val="1F3557"/>
                </a:solidFill>
                <a:latin typeface="Arial" pitchFamily="34" charset="0"/>
                <a:ea typeface="Arial" pitchFamily="34" charset="-122"/>
                <a:cs typeface="Arial" pitchFamily="34" charset="-120"/>
              </a:rPr>
              <a:t>Gramática — o verbo to be — a prática</a:t>
            </a:r>
            <a:endParaRPr lang="en-US" sz="2150" dirty="0"/>
          </a:p>
        </p:txBody>
      </p:sp>
      <p:sp>
        <p:nvSpPr>
          <p:cNvPr id="3" name="Shape 1"/>
          <p:cNvSpPr/>
          <p:nvPr/>
        </p:nvSpPr>
        <p:spPr>
          <a:xfrm>
            <a:off x="457200" y="987552"/>
            <a:ext cx="1051560" cy="310896"/>
          </a:xfrm>
          <a:prstGeom prst="roundRect">
            <a:avLst>
              <a:gd name="adj" fmla="val 47059"/>
            </a:avLst>
          </a:prstGeom>
          <a:solidFill>
            <a:srgbClr val="25706B"/>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8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Dez frases. A tabela fica projetada ao lado — consultar é o método.</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25706B"/>
          </a:solidFill>
          <a:ln w="9525">
            <a:solidFill>
              <a:srgbClr val="25706B"/>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F2F4F7"/>
          </a:solidFill>
          <a:ln w="9525">
            <a:solidFill>
              <a:srgbClr val="D9DFE6"/>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MÓDULO 9</a:t>
            </a:r>
            <a:endParaRPr lang="en-US" sz="900" dirty="0"/>
          </a:p>
        </p:txBody>
      </p:sp>
      <p:sp>
        <p:nvSpPr>
          <p:cNvPr id="21" name="Shape 19"/>
          <p:cNvSpPr/>
          <p:nvPr/>
        </p:nvSpPr>
        <p:spPr>
          <a:xfrm>
            <a:off x="457200" y="1536192"/>
            <a:ext cx="5522976" cy="738835"/>
          </a:xfrm>
          <a:prstGeom prst="roundRect">
            <a:avLst>
              <a:gd name="adj" fmla="val 7426"/>
            </a:avLst>
          </a:prstGeom>
          <a:solidFill>
            <a:srgbClr val="FFFFFF"/>
          </a:solidFill>
          <a:ln w="12700">
            <a:solidFill>
              <a:srgbClr val="D9DFE6"/>
            </a:solidFill>
            <a:prstDash val="solid"/>
          </a:ln>
        </p:spPr>
      </p:sp>
      <p:sp>
        <p:nvSpPr>
          <p:cNvPr id="22" name="Text 20"/>
          <p:cNvSpPr txBox="1"/>
          <p:nvPr/>
        </p:nvSpPr>
        <p:spPr>
          <a:xfrm>
            <a:off x="621792" y="1581912"/>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1.</a:t>
            </a:r>
            <a:endParaRPr lang="en-US" sz="1200" dirty="0"/>
          </a:p>
        </p:txBody>
      </p:sp>
      <p:sp>
        <p:nvSpPr>
          <p:cNvPr id="23" name="Text 21"/>
          <p:cNvSpPr txBox="1"/>
          <p:nvPr/>
        </p:nvSpPr>
        <p:spPr>
          <a:xfrm>
            <a:off x="1024128" y="1581912"/>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Daniel ___ ten.</a:t>
            </a:r>
            <a:endParaRPr lang="en-US" sz="1350" dirty="0"/>
          </a:p>
        </p:txBody>
      </p:sp>
      <p:sp>
        <p:nvSpPr>
          <p:cNvPr id="24" name="Shape 22"/>
          <p:cNvSpPr/>
          <p:nvPr/>
        </p:nvSpPr>
        <p:spPr>
          <a:xfrm>
            <a:off x="4407408" y="1691640"/>
            <a:ext cx="1389888" cy="402336"/>
          </a:xfrm>
          <a:prstGeom prst="roundRect">
            <a:avLst>
              <a:gd name="adj" fmla="val 18182"/>
            </a:avLst>
          </a:prstGeom>
          <a:solidFill>
            <a:srgbClr val="DCEFE3"/>
          </a:solidFill>
          <a:ln w="12700">
            <a:solidFill>
              <a:srgbClr val="2E7D4F"/>
            </a:solidFill>
            <a:prstDash val="solid"/>
          </a:ln>
        </p:spPr>
      </p:sp>
      <p:sp>
        <p:nvSpPr>
          <p:cNvPr id="25" name="Text 23"/>
          <p:cNvSpPr txBox="1"/>
          <p:nvPr/>
        </p:nvSpPr>
        <p:spPr>
          <a:xfrm>
            <a:off x="4407408" y="1691640"/>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is</a:t>
            </a:r>
            <a:endParaRPr lang="en-US" sz="1350" dirty="0"/>
          </a:p>
        </p:txBody>
      </p:sp>
      <p:sp>
        <p:nvSpPr>
          <p:cNvPr id="26" name="Shape 24"/>
          <p:cNvSpPr/>
          <p:nvPr/>
        </p:nvSpPr>
        <p:spPr>
          <a:xfrm>
            <a:off x="6208776" y="1536192"/>
            <a:ext cx="5522976" cy="738835"/>
          </a:xfrm>
          <a:prstGeom prst="roundRect">
            <a:avLst>
              <a:gd name="adj" fmla="val 7426"/>
            </a:avLst>
          </a:prstGeom>
          <a:solidFill>
            <a:srgbClr val="FFFFFF"/>
          </a:solidFill>
          <a:ln w="12700">
            <a:solidFill>
              <a:srgbClr val="D9DFE6"/>
            </a:solidFill>
            <a:prstDash val="solid"/>
          </a:ln>
        </p:spPr>
      </p:sp>
      <p:sp>
        <p:nvSpPr>
          <p:cNvPr id="27" name="Text 25"/>
          <p:cNvSpPr txBox="1"/>
          <p:nvPr/>
        </p:nvSpPr>
        <p:spPr>
          <a:xfrm>
            <a:off x="6373368" y="1581912"/>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2.</a:t>
            </a:r>
            <a:endParaRPr lang="en-US" sz="1200" dirty="0"/>
          </a:p>
        </p:txBody>
      </p:sp>
      <p:sp>
        <p:nvSpPr>
          <p:cNvPr id="28" name="Text 26"/>
          <p:cNvSpPr txBox="1"/>
          <p:nvPr/>
        </p:nvSpPr>
        <p:spPr>
          <a:xfrm>
            <a:off x="6775704" y="1581912"/>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Amy and Sam ___ students.</a:t>
            </a:r>
            <a:endParaRPr lang="en-US" sz="1350" dirty="0"/>
          </a:p>
        </p:txBody>
      </p:sp>
      <p:sp>
        <p:nvSpPr>
          <p:cNvPr id="29" name="Shape 27"/>
          <p:cNvSpPr/>
          <p:nvPr/>
        </p:nvSpPr>
        <p:spPr>
          <a:xfrm>
            <a:off x="10158984" y="1691640"/>
            <a:ext cx="1389888" cy="402336"/>
          </a:xfrm>
          <a:prstGeom prst="roundRect">
            <a:avLst>
              <a:gd name="adj" fmla="val 18182"/>
            </a:avLst>
          </a:prstGeom>
          <a:solidFill>
            <a:srgbClr val="DCEFE3"/>
          </a:solidFill>
          <a:ln w="12700">
            <a:solidFill>
              <a:srgbClr val="2E7D4F"/>
            </a:solidFill>
            <a:prstDash val="solid"/>
          </a:ln>
        </p:spPr>
      </p:sp>
      <p:sp>
        <p:nvSpPr>
          <p:cNvPr id="30" name="Text 28"/>
          <p:cNvSpPr txBox="1"/>
          <p:nvPr/>
        </p:nvSpPr>
        <p:spPr>
          <a:xfrm>
            <a:off x="10158984" y="1691640"/>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are</a:t>
            </a:r>
            <a:endParaRPr lang="en-US" sz="1350" dirty="0"/>
          </a:p>
        </p:txBody>
      </p:sp>
      <p:sp>
        <p:nvSpPr>
          <p:cNvPr id="31" name="Shape 29"/>
          <p:cNvSpPr/>
          <p:nvPr/>
        </p:nvSpPr>
        <p:spPr>
          <a:xfrm>
            <a:off x="457200" y="2403043"/>
            <a:ext cx="5522976" cy="738835"/>
          </a:xfrm>
          <a:prstGeom prst="roundRect">
            <a:avLst>
              <a:gd name="adj" fmla="val 7426"/>
            </a:avLst>
          </a:prstGeom>
          <a:solidFill>
            <a:srgbClr val="FFFFFF"/>
          </a:solidFill>
          <a:ln w="12700">
            <a:solidFill>
              <a:srgbClr val="D9DFE6"/>
            </a:solidFill>
            <a:prstDash val="solid"/>
          </a:ln>
        </p:spPr>
      </p:sp>
      <p:sp>
        <p:nvSpPr>
          <p:cNvPr id="32" name="Text 30"/>
          <p:cNvSpPr txBox="1"/>
          <p:nvPr/>
        </p:nvSpPr>
        <p:spPr>
          <a:xfrm>
            <a:off x="621792" y="2448763"/>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3.</a:t>
            </a:r>
            <a:endParaRPr lang="en-US" sz="1200" dirty="0"/>
          </a:p>
        </p:txBody>
      </p:sp>
      <p:sp>
        <p:nvSpPr>
          <p:cNvPr id="33" name="Text 31"/>
          <p:cNvSpPr txBox="1"/>
          <p:nvPr/>
        </p:nvSpPr>
        <p:spPr>
          <a:xfrm>
            <a:off x="1024128" y="2448763"/>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I ___ from Brazil.</a:t>
            </a:r>
            <a:endParaRPr lang="en-US" sz="1350" dirty="0"/>
          </a:p>
        </p:txBody>
      </p:sp>
      <p:sp>
        <p:nvSpPr>
          <p:cNvPr id="34" name="Shape 32"/>
          <p:cNvSpPr/>
          <p:nvPr/>
        </p:nvSpPr>
        <p:spPr>
          <a:xfrm>
            <a:off x="4407408" y="2558491"/>
            <a:ext cx="1389888" cy="402336"/>
          </a:xfrm>
          <a:prstGeom prst="roundRect">
            <a:avLst>
              <a:gd name="adj" fmla="val 18182"/>
            </a:avLst>
          </a:prstGeom>
          <a:solidFill>
            <a:srgbClr val="DCEFE3"/>
          </a:solidFill>
          <a:ln w="12700">
            <a:solidFill>
              <a:srgbClr val="2E7D4F"/>
            </a:solidFill>
            <a:prstDash val="solid"/>
          </a:ln>
        </p:spPr>
      </p:sp>
      <p:sp>
        <p:nvSpPr>
          <p:cNvPr id="35" name="Text 33"/>
          <p:cNvSpPr txBox="1"/>
          <p:nvPr/>
        </p:nvSpPr>
        <p:spPr>
          <a:xfrm>
            <a:off x="4407408" y="2558491"/>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am</a:t>
            </a:r>
            <a:endParaRPr lang="en-US" sz="1350" dirty="0"/>
          </a:p>
        </p:txBody>
      </p:sp>
      <p:sp>
        <p:nvSpPr>
          <p:cNvPr id="36" name="Shape 34"/>
          <p:cNvSpPr/>
          <p:nvPr/>
        </p:nvSpPr>
        <p:spPr>
          <a:xfrm>
            <a:off x="6208776" y="2403043"/>
            <a:ext cx="5522976" cy="738835"/>
          </a:xfrm>
          <a:prstGeom prst="roundRect">
            <a:avLst>
              <a:gd name="adj" fmla="val 7426"/>
            </a:avLst>
          </a:prstGeom>
          <a:solidFill>
            <a:srgbClr val="FFFFFF"/>
          </a:solidFill>
          <a:ln w="12700">
            <a:solidFill>
              <a:srgbClr val="D9DFE6"/>
            </a:solidFill>
            <a:prstDash val="solid"/>
          </a:ln>
        </p:spPr>
      </p:sp>
      <p:sp>
        <p:nvSpPr>
          <p:cNvPr id="37" name="Text 35"/>
          <p:cNvSpPr txBox="1"/>
          <p:nvPr/>
        </p:nvSpPr>
        <p:spPr>
          <a:xfrm>
            <a:off x="6373368" y="2448763"/>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4.</a:t>
            </a:r>
            <a:endParaRPr lang="en-US" sz="1200" dirty="0"/>
          </a:p>
        </p:txBody>
      </p:sp>
      <p:sp>
        <p:nvSpPr>
          <p:cNvPr id="38" name="Text 36"/>
          <p:cNvSpPr txBox="1"/>
          <p:nvPr/>
        </p:nvSpPr>
        <p:spPr>
          <a:xfrm>
            <a:off x="6775704" y="2448763"/>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Miss Hill ___ ten. She is the teacher!</a:t>
            </a:r>
            <a:endParaRPr lang="en-US" sz="1350" dirty="0"/>
          </a:p>
        </p:txBody>
      </p:sp>
      <p:sp>
        <p:nvSpPr>
          <p:cNvPr id="39" name="Shape 37"/>
          <p:cNvSpPr/>
          <p:nvPr/>
        </p:nvSpPr>
        <p:spPr>
          <a:xfrm>
            <a:off x="10158984" y="2558491"/>
            <a:ext cx="1389888" cy="402336"/>
          </a:xfrm>
          <a:prstGeom prst="roundRect">
            <a:avLst>
              <a:gd name="adj" fmla="val 18182"/>
            </a:avLst>
          </a:prstGeom>
          <a:solidFill>
            <a:srgbClr val="DCEFE3"/>
          </a:solidFill>
          <a:ln w="12700">
            <a:solidFill>
              <a:srgbClr val="2E7D4F"/>
            </a:solidFill>
            <a:prstDash val="solid"/>
          </a:ln>
        </p:spPr>
      </p:sp>
      <p:sp>
        <p:nvSpPr>
          <p:cNvPr id="40" name="Text 38"/>
          <p:cNvSpPr txBox="1"/>
          <p:nvPr/>
        </p:nvSpPr>
        <p:spPr>
          <a:xfrm>
            <a:off x="10158984" y="2558491"/>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isn't</a:t>
            </a:r>
            <a:endParaRPr lang="en-US" sz="1350" dirty="0"/>
          </a:p>
        </p:txBody>
      </p:sp>
      <p:sp>
        <p:nvSpPr>
          <p:cNvPr id="41" name="Shape 39"/>
          <p:cNvSpPr/>
          <p:nvPr/>
        </p:nvSpPr>
        <p:spPr>
          <a:xfrm>
            <a:off x="457200" y="3269894"/>
            <a:ext cx="5522976" cy="738835"/>
          </a:xfrm>
          <a:prstGeom prst="roundRect">
            <a:avLst>
              <a:gd name="adj" fmla="val 7426"/>
            </a:avLst>
          </a:prstGeom>
          <a:solidFill>
            <a:srgbClr val="FFFFFF"/>
          </a:solidFill>
          <a:ln w="12700">
            <a:solidFill>
              <a:srgbClr val="D9DFE6"/>
            </a:solidFill>
            <a:prstDash val="solid"/>
          </a:ln>
        </p:spPr>
      </p:sp>
      <p:sp>
        <p:nvSpPr>
          <p:cNvPr id="42" name="Text 40"/>
          <p:cNvSpPr txBox="1"/>
          <p:nvPr/>
        </p:nvSpPr>
        <p:spPr>
          <a:xfrm>
            <a:off x="621792" y="3315614"/>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5.</a:t>
            </a:r>
            <a:endParaRPr lang="en-US" sz="1200" dirty="0"/>
          </a:p>
        </p:txBody>
      </p:sp>
      <p:sp>
        <p:nvSpPr>
          <p:cNvPr id="43" name="Text 41"/>
          <p:cNvSpPr txBox="1"/>
          <p:nvPr/>
        </p:nvSpPr>
        <p:spPr>
          <a:xfrm>
            <a:off x="1024128" y="3315614"/>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Como se diz “ele tem dez anos”?</a:t>
            </a:r>
            <a:endParaRPr lang="en-US" sz="1350" dirty="0"/>
          </a:p>
        </p:txBody>
      </p:sp>
      <p:sp>
        <p:nvSpPr>
          <p:cNvPr id="44" name="Shape 42"/>
          <p:cNvSpPr/>
          <p:nvPr/>
        </p:nvSpPr>
        <p:spPr>
          <a:xfrm>
            <a:off x="4407408" y="3425342"/>
            <a:ext cx="1389888" cy="402336"/>
          </a:xfrm>
          <a:prstGeom prst="roundRect">
            <a:avLst>
              <a:gd name="adj" fmla="val 18182"/>
            </a:avLst>
          </a:prstGeom>
          <a:solidFill>
            <a:srgbClr val="DCEFE3"/>
          </a:solidFill>
          <a:ln w="12700">
            <a:solidFill>
              <a:srgbClr val="2E7D4F"/>
            </a:solidFill>
            <a:prstDash val="solid"/>
          </a:ln>
        </p:spPr>
      </p:sp>
      <p:sp>
        <p:nvSpPr>
          <p:cNvPr id="45" name="Text 43"/>
          <p:cNvSpPr txBox="1"/>
          <p:nvPr/>
        </p:nvSpPr>
        <p:spPr>
          <a:xfrm>
            <a:off x="4407408" y="3425342"/>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He is ten.</a:t>
            </a:r>
            <a:endParaRPr lang="en-US" sz="1350" dirty="0"/>
          </a:p>
        </p:txBody>
      </p:sp>
      <p:sp>
        <p:nvSpPr>
          <p:cNvPr id="46" name="Shape 44"/>
          <p:cNvSpPr/>
          <p:nvPr/>
        </p:nvSpPr>
        <p:spPr>
          <a:xfrm>
            <a:off x="6208776" y="3269894"/>
            <a:ext cx="5522976" cy="738835"/>
          </a:xfrm>
          <a:prstGeom prst="roundRect">
            <a:avLst>
              <a:gd name="adj" fmla="val 7426"/>
            </a:avLst>
          </a:prstGeom>
          <a:solidFill>
            <a:srgbClr val="FFFFFF"/>
          </a:solidFill>
          <a:ln w="12700">
            <a:solidFill>
              <a:srgbClr val="D9DFE6"/>
            </a:solidFill>
            <a:prstDash val="solid"/>
          </a:ln>
        </p:spPr>
      </p:sp>
      <p:sp>
        <p:nvSpPr>
          <p:cNvPr id="47" name="Text 45"/>
          <p:cNvSpPr txBox="1"/>
          <p:nvPr/>
        </p:nvSpPr>
        <p:spPr>
          <a:xfrm>
            <a:off x="6373368" y="3315614"/>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6.</a:t>
            </a:r>
            <a:endParaRPr lang="en-US" sz="1200" dirty="0"/>
          </a:p>
        </p:txBody>
      </p:sp>
      <p:sp>
        <p:nvSpPr>
          <p:cNvPr id="48" name="Text 46"/>
          <p:cNvSpPr txBox="1"/>
          <p:nvPr/>
        </p:nvSpPr>
        <p:spPr>
          <a:xfrm>
            <a:off x="6775704" y="3315614"/>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___ she the teacher?</a:t>
            </a:r>
            <a:endParaRPr lang="en-US" sz="1350" dirty="0"/>
          </a:p>
        </p:txBody>
      </p:sp>
      <p:sp>
        <p:nvSpPr>
          <p:cNvPr id="49" name="Shape 47"/>
          <p:cNvSpPr/>
          <p:nvPr/>
        </p:nvSpPr>
        <p:spPr>
          <a:xfrm>
            <a:off x="10158984" y="3425342"/>
            <a:ext cx="1389888" cy="402336"/>
          </a:xfrm>
          <a:prstGeom prst="roundRect">
            <a:avLst>
              <a:gd name="adj" fmla="val 18182"/>
            </a:avLst>
          </a:prstGeom>
          <a:solidFill>
            <a:srgbClr val="DCEFE3"/>
          </a:solidFill>
          <a:ln w="12700">
            <a:solidFill>
              <a:srgbClr val="2E7D4F"/>
            </a:solidFill>
            <a:prstDash val="solid"/>
          </a:ln>
        </p:spPr>
      </p:sp>
      <p:sp>
        <p:nvSpPr>
          <p:cNvPr id="50" name="Text 48"/>
          <p:cNvSpPr txBox="1"/>
          <p:nvPr/>
        </p:nvSpPr>
        <p:spPr>
          <a:xfrm>
            <a:off x="10158984" y="3425342"/>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is</a:t>
            </a:r>
            <a:endParaRPr lang="en-US" sz="1350" dirty="0"/>
          </a:p>
        </p:txBody>
      </p:sp>
      <p:sp>
        <p:nvSpPr>
          <p:cNvPr id="51" name="Shape 49"/>
          <p:cNvSpPr/>
          <p:nvPr/>
        </p:nvSpPr>
        <p:spPr>
          <a:xfrm>
            <a:off x="457200" y="4136746"/>
            <a:ext cx="5522976" cy="738835"/>
          </a:xfrm>
          <a:prstGeom prst="roundRect">
            <a:avLst>
              <a:gd name="adj" fmla="val 7426"/>
            </a:avLst>
          </a:prstGeom>
          <a:solidFill>
            <a:srgbClr val="FFFFFF"/>
          </a:solidFill>
          <a:ln w="12700">
            <a:solidFill>
              <a:srgbClr val="D9DFE6"/>
            </a:solidFill>
            <a:prstDash val="solid"/>
          </a:ln>
        </p:spPr>
      </p:sp>
      <p:sp>
        <p:nvSpPr>
          <p:cNvPr id="52" name="Text 50"/>
          <p:cNvSpPr txBox="1"/>
          <p:nvPr/>
        </p:nvSpPr>
        <p:spPr>
          <a:xfrm>
            <a:off x="621792" y="4182466"/>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7.</a:t>
            </a:r>
            <a:endParaRPr lang="en-US" sz="1200" dirty="0"/>
          </a:p>
        </p:txBody>
      </p:sp>
      <p:sp>
        <p:nvSpPr>
          <p:cNvPr id="53" name="Text 51"/>
          <p:cNvSpPr txBox="1"/>
          <p:nvPr/>
        </p:nvSpPr>
        <p:spPr>
          <a:xfrm>
            <a:off x="1024128" y="4182466"/>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Is she the teacher? — Yes, she ___.</a:t>
            </a:r>
            <a:endParaRPr lang="en-US" sz="1350" dirty="0"/>
          </a:p>
        </p:txBody>
      </p:sp>
      <p:sp>
        <p:nvSpPr>
          <p:cNvPr id="54" name="Shape 52"/>
          <p:cNvSpPr/>
          <p:nvPr/>
        </p:nvSpPr>
        <p:spPr>
          <a:xfrm>
            <a:off x="4407408" y="4292194"/>
            <a:ext cx="1389888" cy="402336"/>
          </a:xfrm>
          <a:prstGeom prst="roundRect">
            <a:avLst>
              <a:gd name="adj" fmla="val 18182"/>
            </a:avLst>
          </a:prstGeom>
          <a:solidFill>
            <a:srgbClr val="DCEFE3"/>
          </a:solidFill>
          <a:ln w="12700">
            <a:solidFill>
              <a:srgbClr val="2E7D4F"/>
            </a:solidFill>
            <a:prstDash val="solid"/>
          </a:ln>
        </p:spPr>
      </p:sp>
      <p:sp>
        <p:nvSpPr>
          <p:cNvPr id="55" name="Text 53"/>
          <p:cNvSpPr txBox="1"/>
          <p:nvPr/>
        </p:nvSpPr>
        <p:spPr>
          <a:xfrm>
            <a:off x="4407408" y="4292194"/>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is</a:t>
            </a:r>
            <a:endParaRPr lang="en-US" sz="1350" dirty="0"/>
          </a:p>
        </p:txBody>
      </p:sp>
      <p:sp>
        <p:nvSpPr>
          <p:cNvPr id="56" name="Shape 54"/>
          <p:cNvSpPr/>
          <p:nvPr/>
        </p:nvSpPr>
        <p:spPr>
          <a:xfrm>
            <a:off x="6208776" y="4136746"/>
            <a:ext cx="5522976" cy="738835"/>
          </a:xfrm>
          <a:prstGeom prst="roundRect">
            <a:avLst>
              <a:gd name="adj" fmla="val 7426"/>
            </a:avLst>
          </a:prstGeom>
          <a:solidFill>
            <a:srgbClr val="FFFFFF"/>
          </a:solidFill>
          <a:ln w="12700">
            <a:solidFill>
              <a:srgbClr val="D9DFE6"/>
            </a:solidFill>
            <a:prstDash val="solid"/>
          </a:ln>
        </p:spPr>
      </p:sp>
      <p:sp>
        <p:nvSpPr>
          <p:cNvPr id="57" name="Text 55"/>
          <p:cNvSpPr txBox="1"/>
          <p:nvPr/>
        </p:nvSpPr>
        <p:spPr>
          <a:xfrm>
            <a:off x="6373368" y="4182466"/>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8.</a:t>
            </a:r>
            <a:endParaRPr lang="en-US" sz="1200" dirty="0"/>
          </a:p>
        </p:txBody>
      </p:sp>
      <p:sp>
        <p:nvSpPr>
          <p:cNvPr id="58" name="Text 56"/>
          <p:cNvSpPr txBox="1"/>
          <p:nvPr/>
        </p:nvSpPr>
        <p:spPr>
          <a:xfrm>
            <a:off x="6775704" y="4182466"/>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They ___ his friends yesterday. (negativa)</a:t>
            </a:r>
            <a:endParaRPr lang="en-US" sz="1350" dirty="0"/>
          </a:p>
        </p:txBody>
      </p:sp>
      <p:sp>
        <p:nvSpPr>
          <p:cNvPr id="59" name="Shape 57"/>
          <p:cNvSpPr/>
          <p:nvPr/>
        </p:nvSpPr>
        <p:spPr>
          <a:xfrm>
            <a:off x="10158984" y="4292194"/>
            <a:ext cx="1389888" cy="402336"/>
          </a:xfrm>
          <a:prstGeom prst="roundRect">
            <a:avLst>
              <a:gd name="adj" fmla="val 18182"/>
            </a:avLst>
          </a:prstGeom>
          <a:solidFill>
            <a:srgbClr val="DCEFE3"/>
          </a:solidFill>
          <a:ln w="12700">
            <a:solidFill>
              <a:srgbClr val="2E7D4F"/>
            </a:solidFill>
            <a:prstDash val="solid"/>
          </a:ln>
        </p:spPr>
      </p:sp>
      <p:sp>
        <p:nvSpPr>
          <p:cNvPr id="60" name="Text 58"/>
          <p:cNvSpPr txBox="1"/>
          <p:nvPr/>
        </p:nvSpPr>
        <p:spPr>
          <a:xfrm>
            <a:off x="10158984" y="4292194"/>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aren't</a:t>
            </a:r>
            <a:endParaRPr lang="en-US" sz="1350" dirty="0"/>
          </a:p>
        </p:txBody>
      </p:sp>
      <p:sp>
        <p:nvSpPr>
          <p:cNvPr id="61" name="Shape 59"/>
          <p:cNvSpPr/>
          <p:nvPr/>
        </p:nvSpPr>
        <p:spPr>
          <a:xfrm>
            <a:off x="457200" y="5003597"/>
            <a:ext cx="5522976" cy="738835"/>
          </a:xfrm>
          <a:prstGeom prst="roundRect">
            <a:avLst>
              <a:gd name="adj" fmla="val 7426"/>
            </a:avLst>
          </a:prstGeom>
          <a:solidFill>
            <a:srgbClr val="D9EBEA"/>
          </a:solidFill>
          <a:ln w="12700">
            <a:solidFill>
              <a:srgbClr val="25706B"/>
            </a:solidFill>
            <a:prstDash val="solid"/>
          </a:ln>
        </p:spPr>
      </p:sp>
      <p:sp>
        <p:nvSpPr>
          <p:cNvPr id="62" name="Text 60"/>
          <p:cNvSpPr txBox="1"/>
          <p:nvPr/>
        </p:nvSpPr>
        <p:spPr>
          <a:xfrm>
            <a:off x="621792" y="5049317"/>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9.</a:t>
            </a:r>
            <a:endParaRPr lang="en-US" sz="1200" dirty="0"/>
          </a:p>
        </p:txBody>
      </p:sp>
      <p:sp>
        <p:nvSpPr>
          <p:cNvPr id="63" name="Text 61"/>
          <p:cNvSpPr txBox="1"/>
          <p:nvPr/>
        </p:nvSpPr>
        <p:spPr>
          <a:xfrm>
            <a:off x="1024128" y="5049317"/>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I ___ Daniel.</a:t>
            </a:r>
            <a:endParaRPr lang="en-US" sz="1350" dirty="0"/>
          </a:p>
        </p:txBody>
      </p:sp>
      <p:sp>
        <p:nvSpPr>
          <p:cNvPr id="64" name="Shape 62"/>
          <p:cNvSpPr/>
          <p:nvPr/>
        </p:nvSpPr>
        <p:spPr>
          <a:xfrm>
            <a:off x="4407408" y="5159045"/>
            <a:ext cx="1389888" cy="402336"/>
          </a:xfrm>
          <a:prstGeom prst="roundRect">
            <a:avLst>
              <a:gd name="adj" fmla="val 18182"/>
            </a:avLst>
          </a:prstGeom>
          <a:solidFill>
            <a:srgbClr val="DCEFE3"/>
          </a:solidFill>
          <a:ln w="12700">
            <a:solidFill>
              <a:srgbClr val="2E7D4F"/>
            </a:solidFill>
            <a:prstDash val="solid"/>
          </a:ln>
        </p:spPr>
      </p:sp>
      <p:sp>
        <p:nvSpPr>
          <p:cNvPr id="65" name="Text 63"/>
          <p:cNvSpPr txBox="1"/>
          <p:nvPr/>
        </p:nvSpPr>
        <p:spPr>
          <a:xfrm>
            <a:off x="4407408" y="5159045"/>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am</a:t>
            </a:r>
            <a:endParaRPr lang="en-US" sz="1350" dirty="0"/>
          </a:p>
        </p:txBody>
      </p:sp>
      <p:sp>
        <p:nvSpPr>
          <p:cNvPr id="66" name="Shape 64"/>
          <p:cNvSpPr/>
          <p:nvPr/>
        </p:nvSpPr>
        <p:spPr>
          <a:xfrm>
            <a:off x="6208776" y="5003597"/>
            <a:ext cx="5522976" cy="738835"/>
          </a:xfrm>
          <a:prstGeom prst="roundRect">
            <a:avLst>
              <a:gd name="adj" fmla="val 7426"/>
            </a:avLst>
          </a:prstGeom>
          <a:solidFill>
            <a:srgbClr val="D9EBEA"/>
          </a:solidFill>
          <a:ln w="12700">
            <a:solidFill>
              <a:srgbClr val="25706B"/>
            </a:solidFill>
            <a:prstDash val="solid"/>
          </a:ln>
        </p:spPr>
      </p:sp>
      <p:sp>
        <p:nvSpPr>
          <p:cNvPr id="67" name="Text 65"/>
          <p:cNvSpPr txBox="1"/>
          <p:nvPr/>
        </p:nvSpPr>
        <p:spPr>
          <a:xfrm>
            <a:off x="6373368" y="5049317"/>
            <a:ext cx="365760" cy="640080"/>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10.</a:t>
            </a:r>
            <a:endParaRPr lang="en-US" sz="1200" dirty="0"/>
          </a:p>
        </p:txBody>
      </p:sp>
      <p:sp>
        <p:nvSpPr>
          <p:cNvPr id="68" name="Text 66"/>
          <p:cNvSpPr txBox="1"/>
          <p:nvPr/>
        </p:nvSpPr>
        <p:spPr>
          <a:xfrm>
            <a:off x="6775704" y="5049317"/>
            <a:ext cx="3291840" cy="640080"/>
          </a:xfrm>
          <a:prstGeom prst="rect">
            <a:avLst/>
          </a:prstGeom>
          <a:noFill/>
          <a:ln/>
        </p:spPr>
        <p:txBody>
          <a:bodyPr wrap="square" lIns="0" tIns="0" rIns="0" bIns="0" rtlCol="0" anchor="ctr"/>
          <a:lstStyle/>
          <a:p>
            <a:pPr indent="0" marL="0">
              <a:buNone/>
            </a:pPr>
            <a:r>
              <a:rPr lang="en-US" sz="1350" dirty="0">
                <a:solidFill>
                  <a:srgbClr val="16171F"/>
                </a:solidFill>
                <a:latin typeface="Arial" pitchFamily="34" charset="0"/>
                <a:ea typeface="Arial" pitchFamily="34" charset="-122"/>
                <a:cs typeface="Arial" pitchFamily="34" charset="-120"/>
              </a:rPr>
              <a:t>Park School ___ big.</a:t>
            </a:r>
            <a:endParaRPr lang="en-US" sz="1350" dirty="0"/>
          </a:p>
        </p:txBody>
      </p:sp>
      <p:sp>
        <p:nvSpPr>
          <p:cNvPr id="69" name="Shape 67"/>
          <p:cNvSpPr/>
          <p:nvPr/>
        </p:nvSpPr>
        <p:spPr>
          <a:xfrm>
            <a:off x="10158984" y="5159045"/>
            <a:ext cx="1389888" cy="402336"/>
          </a:xfrm>
          <a:prstGeom prst="roundRect">
            <a:avLst>
              <a:gd name="adj" fmla="val 18182"/>
            </a:avLst>
          </a:prstGeom>
          <a:solidFill>
            <a:srgbClr val="DCEFE3"/>
          </a:solidFill>
          <a:ln w="12700">
            <a:solidFill>
              <a:srgbClr val="2E7D4F"/>
            </a:solidFill>
            <a:prstDash val="solid"/>
          </a:ln>
        </p:spPr>
      </p:sp>
      <p:sp>
        <p:nvSpPr>
          <p:cNvPr id="70" name="Text 68"/>
          <p:cNvSpPr txBox="1"/>
          <p:nvPr/>
        </p:nvSpPr>
        <p:spPr>
          <a:xfrm>
            <a:off x="10158984" y="5159045"/>
            <a:ext cx="1389888" cy="402336"/>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is</a:t>
            </a:r>
            <a:endParaRPr lang="en-US" sz="1350" dirty="0"/>
          </a:p>
        </p:txBody>
      </p:sp>
      <p:sp>
        <p:nvSpPr>
          <p:cNvPr id="71" name="Text 69"/>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150" b="1" dirty="0">
                <a:solidFill>
                  <a:srgbClr val="25706B"/>
                </a:solidFill>
                <a:latin typeface="Arial" pitchFamily="34" charset="0"/>
                <a:ea typeface="Arial" pitchFamily="34" charset="-122"/>
                <a:cs typeface="Arial" pitchFamily="34" charset="-120"/>
              </a:rPr>
              <a:t>Na tela são dez, e são precisas 8 de 10 para abrir o módulo seguinte.   ·   Todas as formas do verbo to be estão destacadas no texto. Use a tabela do módulo 8.</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Fala — com a pronúncia escrita</a:t>
            </a:r>
            <a:endParaRPr lang="en-US" sz="2200" dirty="0"/>
          </a:p>
        </p:txBody>
      </p:sp>
      <p:sp>
        <p:nvSpPr>
          <p:cNvPr id="3" name="Shape 1"/>
          <p:cNvSpPr/>
          <p:nvPr/>
        </p:nvSpPr>
        <p:spPr>
          <a:xfrm>
            <a:off x="457200" y="987552"/>
            <a:ext cx="1051560" cy="310896"/>
          </a:xfrm>
          <a:prstGeom prst="roundRect">
            <a:avLst>
              <a:gd name="adj" fmla="val 47059"/>
            </a:avLst>
          </a:prstGeom>
          <a:solidFill>
            <a:srgbClr val="C94F3D"/>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10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Duas escritas para cada frase: o símbolo internacional e a aproximação em português.</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F2F4F7"/>
          </a:solidFill>
          <a:ln w="9525">
            <a:solidFill>
              <a:srgbClr val="D9DFE6"/>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C94F3D"/>
          </a:solidFill>
          <a:ln w="9525">
            <a:solidFill>
              <a:srgbClr val="C94F3D"/>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F2F4F7"/>
          </a:solidFill>
          <a:ln w="9525">
            <a:solidFill>
              <a:srgbClr val="D9DFE6"/>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MÓDULO 10</a:t>
            </a:r>
            <a:endParaRPr lang="en-US" sz="900" dirty="0"/>
          </a:p>
        </p:txBody>
      </p:sp>
      <p:sp>
        <p:nvSpPr>
          <p:cNvPr id="21" name="Shape 19"/>
          <p:cNvSpPr/>
          <p:nvPr/>
        </p:nvSpPr>
        <p:spPr>
          <a:xfrm>
            <a:off x="457200" y="1517904"/>
            <a:ext cx="5522976" cy="1371600"/>
          </a:xfrm>
          <a:prstGeom prst="roundRect">
            <a:avLst>
              <a:gd name="adj" fmla="val 4000"/>
            </a:avLst>
          </a:prstGeom>
          <a:solidFill>
            <a:srgbClr val="FFFFFF"/>
          </a:solidFill>
          <a:ln w="12700">
            <a:solidFill>
              <a:srgbClr val="C94F3D"/>
            </a:solidFill>
            <a:prstDash val="solid"/>
          </a:ln>
        </p:spPr>
      </p:sp>
      <p:sp>
        <p:nvSpPr>
          <p:cNvPr id="22" name="Text 20"/>
          <p:cNvSpPr txBox="1"/>
          <p:nvPr/>
        </p:nvSpPr>
        <p:spPr>
          <a:xfrm>
            <a:off x="658368" y="1581912"/>
            <a:ext cx="5120640" cy="347472"/>
          </a:xfrm>
          <a:prstGeom prst="rect">
            <a:avLst/>
          </a:prstGeom>
          <a:noFill/>
          <a:ln/>
        </p:spPr>
        <p:txBody>
          <a:bodyPr wrap="square" lIns="0" tIns="0" rIns="0" bIns="0" rtlCol="0" anchor="ctr"/>
          <a:lstStyle/>
          <a:p>
            <a:pPr indent="0" marL="0">
              <a:buNone/>
            </a:pPr>
            <a:r>
              <a:rPr lang="en-US" sz="1600" b="1" dirty="0">
                <a:solidFill>
                  <a:srgbClr val="1F3557"/>
                </a:solidFill>
                <a:latin typeface="Arial" pitchFamily="34" charset="0"/>
                <a:ea typeface="Arial" pitchFamily="34" charset="-122"/>
                <a:cs typeface="Arial" pitchFamily="34" charset="-120"/>
              </a:rPr>
              <a:t>Hello!</a:t>
            </a:r>
            <a:endParaRPr lang="en-US" sz="1600" dirty="0"/>
          </a:p>
        </p:txBody>
      </p:sp>
      <p:sp>
        <p:nvSpPr>
          <p:cNvPr id="23" name="Shape 21"/>
          <p:cNvSpPr/>
          <p:nvPr/>
        </p:nvSpPr>
        <p:spPr>
          <a:xfrm>
            <a:off x="658368" y="1938528"/>
            <a:ext cx="5120640" cy="256032"/>
          </a:xfrm>
          <a:prstGeom prst="roundRect">
            <a:avLst>
              <a:gd name="adj" fmla="val 21429"/>
            </a:avLst>
          </a:prstGeom>
          <a:solidFill>
            <a:srgbClr val="F2F4F7"/>
          </a:solidFill>
          <a:ln/>
        </p:spPr>
      </p:sp>
      <p:sp>
        <p:nvSpPr>
          <p:cNvPr id="24" name="Text 22"/>
          <p:cNvSpPr txBox="1"/>
          <p:nvPr/>
        </p:nvSpPr>
        <p:spPr>
          <a:xfrm>
            <a:off x="731520" y="1938528"/>
            <a:ext cx="4974336" cy="256032"/>
          </a:xfrm>
          <a:prstGeom prst="rect">
            <a:avLst/>
          </a:prstGeom>
          <a:noFill/>
          <a:ln/>
        </p:spPr>
        <p:txBody>
          <a:bodyPr wrap="square" lIns="0" tIns="0" rIns="0" bIns="0" rtlCol="0" anchor="ctr"/>
          <a:lstStyle/>
          <a:p>
            <a:pPr algn="ctr" indent="0" marL="0">
              <a:buNone/>
            </a:pPr>
            <a:r>
              <a:rPr lang="en-US" sz="1100" dirty="0">
                <a:solidFill>
                  <a:srgbClr val="1F3557"/>
                </a:solidFill>
                <a:latin typeface="Arial" pitchFamily="34" charset="0"/>
                <a:ea typeface="Arial" pitchFamily="34" charset="-122"/>
                <a:cs typeface="Arial" pitchFamily="34" charset="-120"/>
              </a:rPr>
              <a:t>/həˈləʊ/</a:t>
            </a:r>
            <a:endParaRPr lang="en-US" sz="1100" dirty="0"/>
          </a:p>
        </p:txBody>
      </p:sp>
      <p:sp>
        <p:nvSpPr>
          <p:cNvPr id="25" name="Shape 23"/>
          <p:cNvSpPr/>
          <p:nvPr/>
        </p:nvSpPr>
        <p:spPr>
          <a:xfrm>
            <a:off x="658368" y="2212848"/>
            <a:ext cx="5120640" cy="274320"/>
          </a:xfrm>
          <a:prstGeom prst="roundRect">
            <a:avLst>
              <a:gd name="adj" fmla="val 20000"/>
            </a:avLst>
          </a:prstGeom>
          <a:solidFill>
            <a:srgbClr val="F6E1DD"/>
          </a:solidFill>
          <a:ln/>
        </p:spPr>
      </p:sp>
      <p:sp>
        <p:nvSpPr>
          <p:cNvPr id="26" name="Text 24"/>
          <p:cNvSpPr txBox="1"/>
          <p:nvPr/>
        </p:nvSpPr>
        <p:spPr>
          <a:xfrm>
            <a:off x="731520" y="2212848"/>
            <a:ext cx="4974336" cy="274320"/>
          </a:xfrm>
          <a:prstGeom prst="rect">
            <a:avLst/>
          </a:prstGeom>
          <a:noFill/>
          <a:ln/>
        </p:spPr>
        <p:txBody>
          <a:bodyPr wrap="square" lIns="0" tIns="0" rIns="0" bIns="0" rtlCol="0" anchor="ctr"/>
          <a:lstStyle/>
          <a:p>
            <a:pPr algn="ctr" indent="0" marL="0">
              <a:buNone/>
            </a:pPr>
            <a:r>
              <a:rPr lang="en-US" sz="1250" b="1" dirty="0">
                <a:solidFill>
                  <a:srgbClr val="C94F3D"/>
                </a:solidFill>
                <a:latin typeface="Arial" pitchFamily="34" charset="0"/>
                <a:ea typeface="Arial" pitchFamily="34" charset="-122"/>
                <a:cs typeface="Arial" pitchFamily="34" charset="-120"/>
              </a:rPr>
              <a:t>hê-LÔU</a:t>
            </a:r>
            <a:endParaRPr lang="en-US" sz="1250" dirty="0"/>
          </a:p>
        </p:txBody>
      </p:sp>
      <p:sp>
        <p:nvSpPr>
          <p:cNvPr id="27" name="Text 25"/>
          <p:cNvSpPr txBox="1"/>
          <p:nvPr/>
        </p:nvSpPr>
        <p:spPr>
          <a:xfrm>
            <a:off x="658368" y="2514600"/>
            <a:ext cx="5120640" cy="329184"/>
          </a:xfrm>
          <a:prstGeom prst="rect">
            <a:avLst/>
          </a:prstGeom>
          <a:noFill/>
          <a:ln/>
        </p:spPr>
        <p:txBody>
          <a:bodyPr wrap="square" lIns="0" tIns="0" rIns="0" bIns="0" rtlCol="0" anchor="ctr"/>
          <a:lstStyle/>
          <a:p>
            <a:pPr indent="0" marL="0">
              <a:buNone/>
            </a:pPr>
            <a:r>
              <a:rPr lang="en-US" sz="1100" dirty="0">
                <a:solidFill>
                  <a:srgbClr val="5C6874"/>
                </a:solidFill>
                <a:latin typeface="Arial" pitchFamily="34" charset="0"/>
                <a:ea typeface="Arial" pitchFamily="34" charset="-122"/>
                <a:cs typeface="Arial" pitchFamily="34" charset="-120"/>
              </a:rPr>
              <a:t>O h é um sopro, não o R do português. E o final é “ôu”, não “ó”.</a:t>
            </a:r>
            <a:endParaRPr lang="en-US" sz="1100" dirty="0"/>
          </a:p>
        </p:txBody>
      </p:sp>
      <p:sp>
        <p:nvSpPr>
          <p:cNvPr id="28" name="Shape 26"/>
          <p:cNvSpPr/>
          <p:nvPr/>
        </p:nvSpPr>
        <p:spPr>
          <a:xfrm>
            <a:off x="6208776" y="1517904"/>
            <a:ext cx="5522976" cy="1371600"/>
          </a:xfrm>
          <a:prstGeom prst="roundRect">
            <a:avLst>
              <a:gd name="adj" fmla="val 4000"/>
            </a:avLst>
          </a:prstGeom>
          <a:solidFill>
            <a:srgbClr val="FFFFFF"/>
          </a:solidFill>
          <a:ln w="12700">
            <a:solidFill>
              <a:srgbClr val="C94F3D"/>
            </a:solidFill>
            <a:prstDash val="solid"/>
          </a:ln>
        </p:spPr>
      </p:sp>
      <p:sp>
        <p:nvSpPr>
          <p:cNvPr id="29" name="Text 27"/>
          <p:cNvSpPr txBox="1"/>
          <p:nvPr/>
        </p:nvSpPr>
        <p:spPr>
          <a:xfrm>
            <a:off x="6409944" y="1581912"/>
            <a:ext cx="5120640" cy="347472"/>
          </a:xfrm>
          <a:prstGeom prst="rect">
            <a:avLst/>
          </a:prstGeom>
          <a:noFill/>
          <a:ln/>
        </p:spPr>
        <p:txBody>
          <a:bodyPr wrap="square" lIns="0" tIns="0" rIns="0" bIns="0" rtlCol="0" anchor="ctr"/>
          <a:lstStyle/>
          <a:p>
            <a:pPr indent="0" marL="0">
              <a:buNone/>
            </a:pPr>
            <a:r>
              <a:rPr lang="en-US" sz="1600" b="1" dirty="0">
                <a:solidFill>
                  <a:srgbClr val="1F3557"/>
                </a:solidFill>
                <a:latin typeface="Arial" pitchFamily="34" charset="0"/>
                <a:ea typeface="Arial" pitchFamily="34" charset="-122"/>
                <a:cs typeface="Arial" pitchFamily="34" charset="-120"/>
              </a:rPr>
              <a:t>My name is Daniel.</a:t>
            </a:r>
            <a:endParaRPr lang="en-US" sz="1600" dirty="0"/>
          </a:p>
        </p:txBody>
      </p:sp>
      <p:sp>
        <p:nvSpPr>
          <p:cNvPr id="30" name="Shape 28"/>
          <p:cNvSpPr/>
          <p:nvPr/>
        </p:nvSpPr>
        <p:spPr>
          <a:xfrm>
            <a:off x="6409944" y="1938528"/>
            <a:ext cx="5120640" cy="256032"/>
          </a:xfrm>
          <a:prstGeom prst="roundRect">
            <a:avLst>
              <a:gd name="adj" fmla="val 21429"/>
            </a:avLst>
          </a:prstGeom>
          <a:solidFill>
            <a:srgbClr val="F2F4F7"/>
          </a:solidFill>
          <a:ln/>
        </p:spPr>
      </p:sp>
      <p:sp>
        <p:nvSpPr>
          <p:cNvPr id="31" name="Text 29"/>
          <p:cNvSpPr txBox="1"/>
          <p:nvPr/>
        </p:nvSpPr>
        <p:spPr>
          <a:xfrm>
            <a:off x="6483096" y="1938528"/>
            <a:ext cx="4974336" cy="256032"/>
          </a:xfrm>
          <a:prstGeom prst="rect">
            <a:avLst/>
          </a:prstGeom>
          <a:noFill/>
          <a:ln/>
        </p:spPr>
        <p:txBody>
          <a:bodyPr wrap="square" lIns="0" tIns="0" rIns="0" bIns="0" rtlCol="0" anchor="ctr"/>
          <a:lstStyle/>
          <a:p>
            <a:pPr algn="ctr" indent="0" marL="0">
              <a:buNone/>
            </a:pPr>
            <a:r>
              <a:rPr lang="en-US" sz="1100" dirty="0">
                <a:solidFill>
                  <a:srgbClr val="1F3557"/>
                </a:solidFill>
                <a:latin typeface="Arial" pitchFamily="34" charset="0"/>
                <a:ea typeface="Arial" pitchFamily="34" charset="-122"/>
                <a:cs typeface="Arial" pitchFamily="34" charset="-120"/>
              </a:rPr>
              <a:t>/maɪ neɪm ɪz ˈdanjəl/</a:t>
            </a:r>
            <a:endParaRPr lang="en-US" sz="1100" dirty="0"/>
          </a:p>
        </p:txBody>
      </p:sp>
      <p:sp>
        <p:nvSpPr>
          <p:cNvPr id="32" name="Shape 30"/>
          <p:cNvSpPr/>
          <p:nvPr/>
        </p:nvSpPr>
        <p:spPr>
          <a:xfrm>
            <a:off x="6409944" y="2212848"/>
            <a:ext cx="5120640" cy="274320"/>
          </a:xfrm>
          <a:prstGeom prst="roundRect">
            <a:avLst>
              <a:gd name="adj" fmla="val 20000"/>
            </a:avLst>
          </a:prstGeom>
          <a:solidFill>
            <a:srgbClr val="F6E1DD"/>
          </a:solidFill>
          <a:ln/>
        </p:spPr>
      </p:sp>
      <p:sp>
        <p:nvSpPr>
          <p:cNvPr id="33" name="Text 31"/>
          <p:cNvSpPr txBox="1"/>
          <p:nvPr/>
        </p:nvSpPr>
        <p:spPr>
          <a:xfrm>
            <a:off x="6483096" y="2212848"/>
            <a:ext cx="4974336" cy="274320"/>
          </a:xfrm>
          <a:prstGeom prst="rect">
            <a:avLst/>
          </a:prstGeom>
          <a:noFill/>
          <a:ln/>
        </p:spPr>
        <p:txBody>
          <a:bodyPr wrap="square" lIns="0" tIns="0" rIns="0" bIns="0" rtlCol="0" anchor="ctr"/>
          <a:lstStyle/>
          <a:p>
            <a:pPr algn="ctr" indent="0" marL="0">
              <a:buNone/>
            </a:pPr>
            <a:r>
              <a:rPr lang="en-US" sz="1250" b="1" dirty="0">
                <a:solidFill>
                  <a:srgbClr val="C94F3D"/>
                </a:solidFill>
                <a:latin typeface="Arial" pitchFamily="34" charset="0"/>
                <a:ea typeface="Arial" pitchFamily="34" charset="-122"/>
                <a:cs typeface="Arial" pitchFamily="34" charset="-120"/>
              </a:rPr>
              <a:t>mai NEIM iz DÉ-ni-el</a:t>
            </a:r>
            <a:endParaRPr lang="en-US" sz="1250" dirty="0"/>
          </a:p>
        </p:txBody>
      </p:sp>
      <p:sp>
        <p:nvSpPr>
          <p:cNvPr id="34" name="Text 32"/>
          <p:cNvSpPr txBox="1"/>
          <p:nvPr/>
        </p:nvSpPr>
        <p:spPr>
          <a:xfrm>
            <a:off x="6409944" y="2514600"/>
            <a:ext cx="5120640" cy="329184"/>
          </a:xfrm>
          <a:prstGeom prst="rect">
            <a:avLst/>
          </a:prstGeom>
          <a:noFill/>
          <a:ln/>
        </p:spPr>
        <p:txBody>
          <a:bodyPr wrap="square" lIns="0" tIns="0" rIns="0" bIns="0" rtlCol="0" anchor="ctr"/>
          <a:lstStyle/>
          <a:p>
            <a:pPr indent="0" marL="0">
              <a:buNone/>
            </a:pPr>
            <a:r>
              <a:rPr lang="en-US" sz="1100" dirty="0">
                <a:solidFill>
                  <a:srgbClr val="5C6874"/>
                </a:solidFill>
                <a:latin typeface="Arial" pitchFamily="34" charset="0"/>
                <a:ea typeface="Arial" pitchFamily="34" charset="-122"/>
                <a:cs typeface="Arial" pitchFamily="34" charset="-120"/>
              </a:rPr>
              <a:t>name rima com game — “neim”, nunca “nêime”.</a:t>
            </a:r>
            <a:endParaRPr lang="en-US" sz="1100" dirty="0"/>
          </a:p>
        </p:txBody>
      </p:sp>
      <p:sp>
        <p:nvSpPr>
          <p:cNvPr id="35" name="Shape 33"/>
          <p:cNvSpPr/>
          <p:nvPr/>
        </p:nvSpPr>
        <p:spPr>
          <a:xfrm>
            <a:off x="457200" y="3008376"/>
            <a:ext cx="5522976" cy="1371600"/>
          </a:xfrm>
          <a:prstGeom prst="roundRect">
            <a:avLst>
              <a:gd name="adj" fmla="val 4000"/>
            </a:avLst>
          </a:prstGeom>
          <a:solidFill>
            <a:srgbClr val="FFFFFF"/>
          </a:solidFill>
          <a:ln w="12700">
            <a:solidFill>
              <a:srgbClr val="C94F3D"/>
            </a:solidFill>
            <a:prstDash val="solid"/>
          </a:ln>
        </p:spPr>
      </p:sp>
      <p:sp>
        <p:nvSpPr>
          <p:cNvPr id="36" name="Text 34"/>
          <p:cNvSpPr txBox="1"/>
          <p:nvPr/>
        </p:nvSpPr>
        <p:spPr>
          <a:xfrm>
            <a:off x="658368" y="3072384"/>
            <a:ext cx="5120640" cy="347472"/>
          </a:xfrm>
          <a:prstGeom prst="rect">
            <a:avLst/>
          </a:prstGeom>
          <a:noFill/>
          <a:ln/>
        </p:spPr>
        <p:txBody>
          <a:bodyPr wrap="square" lIns="0" tIns="0" rIns="0" bIns="0" rtlCol="0" anchor="ctr"/>
          <a:lstStyle/>
          <a:p>
            <a:pPr indent="0" marL="0">
              <a:buNone/>
            </a:pPr>
            <a:r>
              <a:rPr lang="en-US" sz="1600" b="1" dirty="0">
                <a:solidFill>
                  <a:srgbClr val="1F3557"/>
                </a:solidFill>
                <a:latin typeface="Arial" pitchFamily="34" charset="0"/>
                <a:ea typeface="Arial" pitchFamily="34" charset="-122"/>
                <a:cs typeface="Arial" pitchFamily="34" charset="-120"/>
              </a:rPr>
              <a:t>What's your name?</a:t>
            </a:r>
            <a:endParaRPr lang="en-US" sz="1600" dirty="0"/>
          </a:p>
        </p:txBody>
      </p:sp>
      <p:sp>
        <p:nvSpPr>
          <p:cNvPr id="37" name="Shape 35"/>
          <p:cNvSpPr/>
          <p:nvPr/>
        </p:nvSpPr>
        <p:spPr>
          <a:xfrm>
            <a:off x="658368" y="3429000"/>
            <a:ext cx="5120640" cy="256032"/>
          </a:xfrm>
          <a:prstGeom prst="roundRect">
            <a:avLst>
              <a:gd name="adj" fmla="val 21429"/>
            </a:avLst>
          </a:prstGeom>
          <a:solidFill>
            <a:srgbClr val="F2F4F7"/>
          </a:solidFill>
          <a:ln/>
        </p:spPr>
      </p:sp>
      <p:sp>
        <p:nvSpPr>
          <p:cNvPr id="38" name="Text 36"/>
          <p:cNvSpPr txBox="1"/>
          <p:nvPr/>
        </p:nvSpPr>
        <p:spPr>
          <a:xfrm>
            <a:off x="731520" y="3429000"/>
            <a:ext cx="4974336" cy="256032"/>
          </a:xfrm>
          <a:prstGeom prst="rect">
            <a:avLst/>
          </a:prstGeom>
          <a:noFill/>
          <a:ln/>
        </p:spPr>
        <p:txBody>
          <a:bodyPr wrap="square" lIns="0" tIns="0" rIns="0" bIns="0" rtlCol="0" anchor="ctr"/>
          <a:lstStyle/>
          <a:p>
            <a:pPr algn="ctr" indent="0" marL="0">
              <a:buNone/>
            </a:pPr>
            <a:r>
              <a:rPr lang="en-US" sz="1100" dirty="0">
                <a:solidFill>
                  <a:srgbClr val="1F3557"/>
                </a:solidFill>
                <a:latin typeface="Arial" pitchFamily="34" charset="0"/>
                <a:ea typeface="Arial" pitchFamily="34" charset="-122"/>
                <a:cs typeface="Arial" pitchFamily="34" charset="-120"/>
              </a:rPr>
              <a:t>/wɒts jɔː neɪm/</a:t>
            </a:r>
            <a:endParaRPr lang="en-US" sz="1100" dirty="0"/>
          </a:p>
        </p:txBody>
      </p:sp>
      <p:sp>
        <p:nvSpPr>
          <p:cNvPr id="39" name="Shape 37"/>
          <p:cNvSpPr/>
          <p:nvPr/>
        </p:nvSpPr>
        <p:spPr>
          <a:xfrm>
            <a:off x="658368" y="3703320"/>
            <a:ext cx="5120640" cy="274320"/>
          </a:xfrm>
          <a:prstGeom prst="roundRect">
            <a:avLst>
              <a:gd name="adj" fmla="val 20000"/>
            </a:avLst>
          </a:prstGeom>
          <a:solidFill>
            <a:srgbClr val="F6E1DD"/>
          </a:solidFill>
          <a:ln/>
        </p:spPr>
      </p:sp>
      <p:sp>
        <p:nvSpPr>
          <p:cNvPr id="40" name="Text 38"/>
          <p:cNvSpPr txBox="1"/>
          <p:nvPr/>
        </p:nvSpPr>
        <p:spPr>
          <a:xfrm>
            <a:off x="731520" y="3703320"/>
            <a:ext cx="4974336" cy="274320"/>
          </a:xfrm>
          <a:prstGeom prst="rect">
            <a:avLst/>
          </a:prstGeom>
          <a:noFill/>
          <a:ln/>
        </p:spPr>
        <p:txBody>
          <a:bodyPr wrap="square" lIns="0" tIns="0" rIns="0" bIns="0" rtlCol="0" anchor="ctr"/>
          <a:lstStyle/>
          <a:p>
            <a:pPr algn="ctr" indent="0" marL="0">
              <a:buNone/>
            </a:pPr>
            <a:r>
              <a:rPr lang="en-US" sz="1250" b="1" dirty="0">
                <a:solidFill>
                  <a:srgbClr val="C94F3D"/>
                </a:solidFill>
                <a:latin typeface="Arial" pitchFamily="34" charset="0"/>
                <a:ea typeface="Arial" pitchFamily="34" charset="-122"/>
                <a:cs typeface="Arial" pitchFamily="34" charset="-120"/>
              </a:rPr>
              <a:t>UÓTS iór NEIM</a:t>
            </a:r>
            <a:endParaRPr lang="en-US" sz="1250" dirty="0"/>
          </a:p>
        </p:txBody>
      </p:sp>
      <p:sp>
        <p:nvSpPr>
          <p:cNvPr id="41" name="Text 39"/>
          <p:cNvSpPr txBox="1"/>
          <p:nvPr/>
        </p:nvSpPr>
        <p:spPr>
          <a:xfrm>
            <a:off x="658368" y="4005072"/>
            <a:ext cx="5120640" cy="329184"/>
          </a:xfrm>
          <a:prstGeom prst="rect">
            <a:avLst/>
          </a:prstGeom>
          <a:noFill/>
          <a:ln/>
        </p:spPr>
        <p:txBody>
          <a:bodyPr wrap="square" lIns="0" tIns="0" rIns="0" bIns="0" rtlCol="0" anchor="ctr"/>
          <a:lstStyle/>
          <a:p>
            <a:pPr indent="0" marL="0">
              <a:buNone/>
            </a:pPr>
            <a:r>
              <a:rPr lang="en-US" sz="1100" dirty="0">
                <a:solidFill>
                  <a:srgbClr val="5C6874"/>
                </a:solidFill>
                <a:latin typeface="Arial" pitchFamily="34" charset="0"/>
                <a:ea typeface="Arial" pitchFamily="34" charset="-122"/>
                <a:cs typeface="Arial" pitchFamily="34" charset="-120"/>
              </a:rPr>
              <a:t>O wh é um “u” arredondado. Não diga “ruats”.</a:t>
            </a:r>
            <a:endParaRPr lang="en-US" sz="1100" dirty="0"/>
          </a:p>
        </p:txBody>
      </p:sp>
      <p:sp>
        <p:nvSpPr>
          <p:cNvPr id="42" name="Shape 40"/>
          <p:cNvSpPr/>
          <p:nvPr/>
        </p:nvSpPr>
        <p:spPr>
          <a:xfrm>
            <a:off x="6208776" y="3008376"/>
            <a:ext cx="5522976" cy="1371600"/>
          </a:xfrm>
          <a:prstGeom prst="roundRect">
            <a:avLst>
              <a:gd name="adj" fmla="val 4000"/>
            </a:avLst>
          </a:prstGeom>
          <a:solidFill>
            <a:srgbClr val="FFFFFF"/>
          </a:solidFill>
          <a:ln w="12700">
            <a:solidFill>
              <a:srgbClr val="C94F3D"/>
            </a:solidFill>
            <a:prstDash val="solid"/>
          </a:ln>
        </p:spPr>
      </p:sp>
      <p:sp>
        <p:nvSpPr>
          <p:cNvPr id="43" name="Text 41"/>
          <p:cNvSpPr txBox="1"/>
          <p:nvPr/>
        </p:nvSpPr>
        <p:spPr>
          <a:xfrm>
            <a:off x="6409944" y="3072384"/>
            <a:ext cx="5120640" cy="347472"/>
          </a:xfrm>
          <a:prstGeom prst="rect">
            <a:avLst/>
          </a:prstGeom>
          <a:noFill/>
          <a:ln/>
        </p:spPr>
        <p:txBody>
          <a:bodyPr wrap="square" lIns="0" tIns="0" rIns="0" bIns="0" rtlCol="0" anchor="ctr"/>
          <a:lstStyle/>
          <a:p>
            <a:pPr indent="0" marL="0">
              <a:buNone/>
            </a:pPr>
            <a:r>
              <a:rPr lang="en-US" sz="1600" b="1" dirty="0">
                <a:solidFill>
                  <a:srgbClr val="1F3557"/>
                </a:solidFill>
                <a:latin typeface="Arial" pitchFamily="34" charset="0"/>
                <a:ea typeface="Arial" pitchFamily="34" charset="-122"/>
                <a:cs typeface="Arial" pitchFamily="34" charset="-120"/>
              </a:rPr>
              <a:t>I'm from Brazil.</a:t>
            </a:r>
            <a:endParaRPr lang="en-US" sz="1600" dirty="0"/>
          </a:p>
        </p:txBody>
      </p:sp>
      <p:sp>
        <p:nvSpPr>
          <p:cNvPr id="44" name="Shape 42"/>
          <p:cNvSpPr/>
          <p:nvPr/>
        </p:nvSpPr>
        <p:spPr>
          <a:xfrm>
            <a:off x="6409944" y="3429000"/>
            <a:ext cx="5120640" cy="256032"/>
          </a:xfrm>
          <a:prstGeom prst="roundRect">
            <a:avLst>
              <a:gd name="adj" fmla="val 21429"/>
            </a:avLst>
          </a:prstGeom>
          <a:solidFill>
            <a:srgbClr val="F2F4F7"/>
          </a:solidFill>
          <a:ln/>
        </p:spPr>
      </p:sp>
      <p:sp>
        <p:nvSpPr>
          <p:cNvPr id="45" name="Text 43"/>
          <p:cNvSpPr txBox="1"/>
          <p:nvPr/>
        </p:nvSpPr>
        <p:spPr>
          <a:xfrm>
            <a:off x="6483096" y="3429000"/>
            <a:ext cx="4974336" cy="256032"/>
          </a:xfrm>
          <a:prstGeom prst="rect">
            <a:avLst/>
          </a:prstGeom>
          <a:noFill/>
          <a:ln/>
        </p:spPr>
        <p:txBody>
          <a:bodyPr wrap="square" lIns="0" tIns="0" rIns="0" bIns="0" rtlCol="0" anchor="ctr"/>
          <a:lstStyle/>
          <a:p>
            <a:pPr algn="ctr" indent="0" marL="0">
              <a:buNone/>
            </a:pPr>
            <a:r>
              <a:rPr lang="en-US" sz="1100" dirty="0">
                <a:solidFill>
                  <a:srgbClr val="1F3557"/>
                </a:solidFill>
                <a:latin typeface="Arial" pitchFamily="34" charset="0"/>
                <a:ea typeface="Arial" pitchFamily="34" charset="-122"/>
                <a:cs typeface="Arial" pitchFamily="34" charset="-120"/>
              </a:rPr>
              <a:t>/aɪm frəm brəˈzɪl/</a:t>
            </a:r>
            <a:endParaRPr lang="en-US" sz="1100" dirty="0"/>
          </a:p>
        </p:txBody>
      </p:sp>
      <p:sp>
        <p:nvSpPr>
          <p:cNvPr id="46" name="Shape 44"/>
          <p:cNvSpPr/>
          <p:nvPr/>
        </p:nvSpPr>
        <p:spPr>
          <a:xfrm>
            <a:off x="6409944" y="3703320"/>
            <a:ext cx="5120640" cy="274320"/>
          </a:xfrm>
          <a:prstGeom prst="roundRect">
            <a:avLst>
              <a:gd name="adj" fmla="val 20000"/>
            </a:avLst>
          </a:prstGeom>
          <a:solidFill>
            <a:srgbClr val="F6E1DD"/>
          </a:solidFill>
          <a:ln/>
        </p:spPr>
      </p:sp>
      <p:sp>
        <p:nvSpPr>
          <p:cNvPr id="47" name="Text 45"/>
          <p:cNvSpPr txBox="1"/>
          <p:nvPr/>
        </p:nvSpPr>
        <p:spPr>
          <a:xfrm>
            <a:off x="6483096" y="3703320"/>
            <a:ext cx="4974336" cy="274320"/>
          </a:xfrm>
          <a:prstGeom prst="rect">
            <a:avLst/>
          </a:prstGeom>
          <a:noFill/>
          <a:ln/>
        </p:spPr>
        <p:txBody>
          <a:bodyPr wrap="square" lIns="0" tIns="0" rIns="0" bIns="0" rtlCol="0" anchor="ctr"/>
          <a:lstStyle/>
          <a:p>
            <a:pPr algn="ctr" indent="0" marL="0">
              <a:buNone/>
            </a:pPr>
            <a:r>
              <a:rPr lang="en-US" sz="1250" b="1" dirty="0">
                <a:solidFill>
                  <a:srgbClr val="C94F3D"/>
                </a:solidFill>
                <a:latin typeface="Arial" pitchFamily="34" charset="0"/>
                <a:ea typeface="Arial" pitchFamily="34" charset="-122"/>
                <a:cs typeface="Arial" pitchFamily="34" charset="-120"/>
              </a:rPr>
              <a:t>aim frâm brâ-ZÍL</a:t>
            </a:r>
            <a:endParaRPr lang="en-US" sz="1250" dirty="0"/>
          </a:p>
        </p:txBody>
      </p:sp>
      <p:sp>
        <p:nvSpPr>
          <p:cNvPr id="48" name="Text 46"/>
          <p:cNvSpPr txBox="1"/>
          <p:nvPr/>
        </p:nvSpPr>
        <p:spPr>
          <a:xfrm>
            <a:off x="6409944" y="4005072"/>
            <a:ext cx="5120640" cy="329184"/>
          </a:xfrm>
          <a:prstGeom prst="rect">
            <a:avLst/>
          </a:prstGeom>
          <a:noFill/>
          <a:ln/>
        </p:spPr>
        <p:txBody>
          <a:bodyPr wrap="square" lIns="0" tIns="0" rIns="0" bIns="0" rtlCol="0" anchor="ctr"/>
          <a:lstStyle/>
          <a:p>
            <a:pPr indent="0" marL="0">
              <a:buNone/>
            </a:pPr>
            <a:r>
              <a:rPr lang="en-US" sz="1100" dirty="0">
                <a:solidFill>
                  <a:srgbClr val="5C6874"/>
                </a:solidFill>
                <a:latin typeface="Arial" pitchFamily="34" charset="0"/>
                <a:ea typeface="Arial" pitchFamily="34" charset="-122"/>
                <a:cs typeface="Arial" pitchFamily="34" charset="-120"/>
              </a:rPr>
              <a:t>O L do fim é escuro, com a língua atrás — não vire “u”.</a:t>
            </a:r>
            <a:endParaRPr lang="en-US" sz="1100" dirty="0"/>
          </a:p>
        </p:txBody>
      </p:sp>
      <p:sp>
        <p:nvSpPr>
          <p:cNvPr id="49" name="Shape 47"/>
          <p:cNvSpPr/>
          <p:nvPr/>
        </p:nvSpPr>
        <p:spPr>
          <a:xfrm>
            <a:off x="457200" y="4498848"/>
            <a:ext cx="5522976" cy="1371600"/>
          </a:xfrm>
          <a:prstGeom prst="roundRect">
            <a:avLst>
              <a:gd name="adj" fmla="val 4000"/>
            </a:avLst>
          </a:prstGeom>
          <a:solidFill>
            <a:srgbClr val="FFFFFF"/>
          </a:solidFill>
          <a:ln w="12700">
            <a:solidFill>
              <a:srgbClr val="C94F3D"/>
            </a:solidFill>
            <a:prstDash val="solid"/>
          </a:ln>
        </p:spPr>
      </p:sp>
      <p:sp>
        <p:nvSpPr>
          <p:cNvPr id="50" name="Text 48"/>
          <p:cNvSpPr txBox="1"/>
          <p:nvPr/>
        </p:nvSpPr>
        <p:spPr>
          <a:xfrm>
            <a:off x="658368" y="4562856"/>
            <a:ext cx="5120640" cy="347472"/>
          </a:xfrm>
          <a:prstGeom prst="rect">
            <a:avLst/>
          </a:prstGeom>
          <a:noFill/>
          <a:ln/>
        </p:spPr>
        <p:txBody>
          <a:bodyPr wrap="square" lIns="0" tIns="0" rIns="0" bIns="0" rtlCol="0" anchor="ctr"/>
          <a:lstStyle/>
          <a:p>
            <a:pPr indent="0" marL="0">
              <a:buNone/>
            </a:pPr>
            <a:r>
              <a:rPr lang="en-US" sz="1600" b="1" dirty="0">
                <a:solidFill>
                  <a:srgbClr val="1F3557"/>
                </a:solidFill>
                <a:latin typeface="Arial" pitchFamily="34" charset="0"/>
                <a:ea typeface="Arial" pitchFamily="34" charset="-122"/>
                <a:cs typeface="Arial" pitchFamily="34" charset="-120"/>
              </a:rPr>
              <a:t>Nice to meet you.</a:t>
            </a:r>
            <a:endParaRPr lang="en-US" sz="1600" dirty="0"/>
          </a:p>
        </p:txBody>
      </p:sp>
      <p:sp>
        <p:nvSpPr>
          <p:cNvPr id="51" name="Shape 49"/>
          <p:cNvSpPr/>
          <p:nvPr/>
        </p:nvSpPr>
        <p:spPr>
          <a:xfrm>
            <a:off x="658368" y="4919472"/>
            <a:ext cx="5120640" cy="256032"/>
          </a:xfrm>
          <a:prstGeom prst="roundRect">
            <a:avLst>
              <a:gd name="adj" fmla="val 21429"/>
            </a:avLst>
          </a:prstGeom>
          <a:solidFill>
            <a:srgbClr val="F2F4F7"/>
          </a:solidFill>
          <a:ln/>
        </p:spPr>
      </p:sp>
      <p:sp>
        <p:nvSpPr>
          <p:cNvPr id="52" name="Text 50"/>
          <p:cNvSpPr txBox="1"/>
          <p:nvPr/>
        </p:nvSpPr>
        <p:spPr>
          <a:xfrm>
            <a:off x="731520" y="4919472"/>
            <a:ext cx="4974336" cy="256032"/>
          </a:xfrm>
          <a:prstGeom prst="rect">
            <a:avLst/>
          </a:prstGeom>
          <a:noFill/>
          <a:ln/>
        </p:spPr>
        <p:txBody>
          <a:bodyPr wrap="square" lIns="0" tIns="0" rIns="0" bIns="0" rtlCol="0" anchor="ctr"/>
          <a:lstStyle/>
          <a:p>
            <a:pPr algn="ctr" indent="0" marL="0">
              <a:buNone/>
            </a:pPr>
            <a:r>
              <a:rPr lang="en-US" sz="1100" dirty="0">
                <a:solidFill>
                  <a:srgbClr val="1F3557"/>
                </a:solidFill>
                <a:latin typeface="Arial" pitchFamily="34" charset="0"/>
                <a:ea typeface="Arial" pitchFamily="34" charset="-122"/>
                <a:cs typeface="Arial" pitchFamily="34" charset="-120"/>
              </a:rPr>
              <a:t>/naɪs tə ˈmiːt juː/</a:t>
            </a:r>
            <a:endParaRPr lang="en-US" sz="1100" dirty="0"/>
          </a:p>
        </p:txBody>
      </p:sp>
      <p:sp>
        <p:nvSpPr>
          <p:cNvPr id="53" name="Shape 51"/>
          <p:cNvSpPr/>
          <p:nvPr/>
        </p:nvSpPr>
        <p:spPr>
          <a:xfrm>
            <a:off x="658368" y="5193792"/>
            <a:ext cx="5120640" cy="274320"/>
          </a:xfrm>
          <a:prstGeom prst="roundRect">
            <a:avLst>
              <a:gd name="adj" fmla="val 20000"/>
            </a:avLst>
          </a:prstGeom>
          <a:solidFill>
            <a:srgbClr val="F6E1DD"/>
          </a:solidFill>
          <a:ln/>
        </p:spPr>
      </p:sp>
      <p:sp>
        <p:nvSpPr>
          <p:cNvPr id="54" name="Text 52"/>
          <p:cNvSpPr txBox="1"/>
          <p:nvPr/>
        </p:nvSpPr>
        <p:spPr>
          <a:xfrm>
            <a:off x="731520" y="5193792"/>
            <a:ext cx="4974336" cy="274320"/>
          </a:xfrm>
          <a:prstGeom prst="rect">
            <a:avLst/>
          </a:prstGeom>
          <a:noFill/>
          <a:ln/>
        </p:spPr>
        <p:txBody>
          <a:bodyPr wrap="square" lIns="0" tIns="0" rIns="0" bIns="0" rtlCol="0" anchor="ctr"/>
          <a:lstStyle/>
          <a:p>
            <a:pPr algn="ctr" indent="0" marL="0">
              <a:buNone/>
            </a:pPr>
            <a:r>
              <a:rPr lang="en-US" sz="1250" b="1" dirty="0">
                <a:solidFill>
                  <a:srgbClr val="C94F3D"/>
                </a:solidFill>
                <a:latin typeface="Arial" pitchFamily="34" charset="0"/>
                <a:ea typeface="Arial" pitchFamily="34" charset="-122"/>
                <a:cs typeface="Arial" pitchFamily="34" charset="-120"/>
              </a:rPr>
              <a:t>NAIS tu MÍIT iu</a:t>
            </a:r>
            <a:endParaRPr lang="en-US" sz="1250" dirty="0"/>
          </a:p>
        </p:txBody>
      </p:sp>
      <p:sp>
        <p:nvSpPr>
          <p:cNvPr id="55" name="Text 53"/>
          <p:cNvSpPr txBox="1"/>
          <p:nvPr/>
        </p:nvSpPr>
        <p:spPr>
          <a:xfrm>
            <a:off x="658368" y="5495544"/>
            <a:ext cx="5120640" cy="329184"/>
          </a:xfrm>
          <a:prstGeom prst="rect">
            <a:avLst/>
          </a:prstGeom>
          <a:noFill/>
          <a:ln/>
        </p:spPr>
        <p:txBody>
          <a:bodyPr wrap="square" lIns="0" tIns="0" rIns="0" bIns="0" rtlCol="0" anchor="ctr"/>
          <a:lstStyle/>
          <a:p>
            <a:pPr indent="0" marL="0">
              <a:buNone/>
            </a:pPr>
            <a:r>
              <a:rPr lang="en-US" sz="1100" dirty="0">
                <a:solidFill>
                  <a:srgbClr val="5C6874"/>
                </a:solidFill>
                <a:latin typeface="Arial" pitchFamily="34" charset="0"/>
                <a:ea typeface="Arial" pitchFamily="34" charset="-122"/>
                <a:cs typeface="Arial" pitchFamily="34" charset="-120"/>
              </a:rPr>
              <a:t>meet tem o i longo. “mit” curto vira outra palavra.</a:t>
            </a:r>
            <a:endParaRPr lang="en-US" sz="1100" dirty="0"/>
          </a:p>
        </p:txBody>
      </p:sp>
      <p:sp>
        <p:nvSpPr>
          <p:cNvPr id="56" name="Shape 54"/>
          <p:cNvSpPr/>
          <p:nvPr/>
        </p:nvSpPr>
        <p:spPr>
          <a:xfrm>
            <a:off x="6208776" y="4498848"/>
            <a:ext cx="5522976" cy="1371600"/>
          </a:xfrm>
          <a:prstGeom prst="roundRect">
            <a:avLst>
              <a:gd name="adj" fmla="val 4000"/>
            </a:avLst>
          </a:prstGeom>
          <a:solidFill>
            <a:srgbClr val="FFFFFF"/>
          </a:solidFill>
          <a:ln w="12700">
            <a:solidFill>
              <a:srgbClr val="C94F3D"/>
            </a:solidFill>
            <a:prstDash val="solid"/>
          </a:ln>
        </p:spPr>
      </p:sp>
      <p:sp>
        <p:nvSpPr>
          <p:cNvPr id="57" name="Text 55"/>
          <p:cNvSpPr txBox="1"/>
          <p:nvPr/>
        </p:nvSpPr>
        <p:spPr>
          <a:xfrm>
            <a:off x="6409944" y="4562856"/>
            <a:ext cx="5120640" cy="347472"/>
          </a:xfrm>
          <a:prstGeom prst="rect">
            <a:avLst/>
          </a:prstGeom>
          <a:noFill/>
          <a:ln/>
        </p:spPr>
        <p:txBody>
          <a:bodyPr wrap="square" lIns="0" tIns="0" rIns="0" bIns="0" rtlCol="0" anchor="ctr"/>
          <a:lstStyle/>
          <a:p>
            <a:pPr indent="0" marL="0">
              <a:buNone/>
            </a:pPr>
            <a:r>
              <a:rPr lang="en-US" sz="1600" b="1" dirty="0">
                <a:solidFill>
                  <a:srgbClr val="1F3557"/>
                </a:solidFill>
                <a:latin typeface="Arial" pitchFamily="34" charset="0"/>
                <a:ea typeface="Arial" pitchFamily="34" charset="-122"/>
                <a:cs typeface="Arial" pitchFamily="34" charset="-120"/>
              </a:rPr>
              <a:t>Good morning.</a:t>
            </a:r>
            <a:endParaRPr lang="en-US" sz="1600" dirty="0"/>
          </a:p>
        </p:txBody>
      </p:sp>
      <p:sp>
        <p:nvSpPr>
          <p:cNvPr id="58" name="Shape 56"/>
          <p:cNvSpPr/>
          <p:nvPr/>
        </p:nvSpPr>
        <p:spPr>
          <a:xfrm>
            <a:off x="6409944" y="4919472"/>
            <a:ext cx="5120640" cy="256032"/>
          </a:xfrm>
          <a:prstGeom prst="roundRect">
            <a:avLst>
              <a:gd name="adj" fmla="val 21429"/>
            </a:avLst>
          </a:prstGeom>
          <a:solidFill>
            <a:srgbClr val="F2F4F7"/>
          </a:solidFill>
          <a:ln/>
        </p:spPr>
      </p:sp>
      <p:sp>
        <p:nvSpPr>
          <p:cNvPr id="59" name="Text 57"/>
          <p:cNvSpPr txBox="1"/>
          <p:nvPr/>
        </p:nvSpPr>
        <p:spPr>
          <a:xfrm>
            <a:off x="6483096" y="4919472"/>
            <a:ext cx="4974336" cy="256032"/>
          </a:xfrm>
          <a:prstGeom prst="rect">
            <a:avLst/>
          </a:prstGeom>
          <a:noFill/>
          <a:ln/>
        </p:spPr>
        <p:txBody>
          <a:bodyPr wrap="square" lIns="0" tIns="0" rIns="0" bIns="0" rtlCol="0" anchor="ctr"/>
          <a:lstStyle/>
          <a:p>
            <a:pPr algn="ctr" indent="0" marL="0">
              <a:buNone/>
            </a:pPr>
            <a:r>
              <a:rPr lang="en-US" sz="1100" dirty="0">
                <a:solidFill>
                  <a:srgbClr val="1F3557"/>
                </a:solidFill>
                <a:latin typeface="Arial" pitchFamily="34" charset="0"/>
                <a:ea typeface="Arial" pitchFamily="34" charset="-122"/>
                <a:cs typeface="Arial" pitchFamily="34" charset="-120"/>
              </a:rPr>
              <a:t>/ɡʊd ˈmɔːnɪŋ/</a:t>
            </a:r>
            <a:endParaRPr lang="en-US" sz="1100" dirty="0"/>
          </a:p>
        </p:txBody>
      </p:sp>
      <p:sp>
        <p:nvSpPr>
          <p:cNvPr id="60" name="Shape 58"/>
          <p:cNvSpPr/>
          <p:nvPr/>
        </p:nvSpPr>
        <p:spPr>
          <a:xfrm>
            <a:off x="6409944" y="5193792"/>
            <a:ext cx="5120640" cy="274320"/>
          </a:xfrm>
          <a:prstGeom prst="roundRect">
            <a:avLst>
              <a:gd name="adj" fmla="val 20000"/>
            </a:avLst>
          </a:prstGeom>
          <a:solidFill>
            <a:srgbClr val="F6E1DD"/>
          </a:solidFill>
          <a:ln/>
        </p:spPr>
      </p:sp>
      <p:sp>
        <p:nvSpPr>
          <p:cNvPr id="61" name="Text 59"/>
          <p:cNvSpPr txBox="1"/>
          <p:nvPr/>
        </p:nvSpPr>
        <p:spPr>
          <a:xfrm>
            <a:off x="6483096" y="5193792"/>
            <a:ext cx="4974336" cy="274320"/>
          </a:xfrm>
          <a:prstGeom prst="rect">
            <a:avLst/>
          </a:prstGeom>
          <a:noFill/>
          <a:ln/>
        </p:spPr>
        <p:txBody>
          <a:bodyPr wrap="square" lIns="0" tIns="0" rIns="0" bIns="0" rtlCol="0" anchor="ctr"/>
          <a:lstStyle/>
          <a:p>
            <a:pPr algn="ctr" indent="0" marL="0">
              <a:buNone/>
            </a:pPr>
            <a:r>
              <a:rPr lang="en-US" sz="1250" b="1" dirty="0">
                <a:solidFill>
                  <a:srgbClr val="C94F3D"/>
                </a:solidFill>
                <a:latin typeface="Arial" pitchFamily="34" charset="0"/>
                <a:ea typeface="Arial" pitchFamily="34" charset="-122"/>
                <a:cs typeface="Arial" pitchFamily="34" charset="-120"/>
              </a:rPr>
              <a:t>gud MÓO-ning</a:t>
            </a:r>
            <a:endParaRPr lang="en-US" sz="1250" dirty="0"/>
          </a:p>
        </p:txBody>
      </p:sp>
      <p:sp>
        <p:nvSpPr>
          <p:cNvPr id="62" name="Text 60"/>
          <p:cNvSpPr txBox="1"/>
          <p:nvPr/>
        </p:nvSpPr>
        <p:spPr>
          <a:xfrm>
            <a:off x="6409944" y="5495544"/>
            <a:ext cx="5120640" cy="329184"/>
          </a:xfrm>
          <a:prstGeom prst="rect">
            <a:avLst/>
          </a:prstGeom>
          <a:noFill/>
          <a:ln/>
        </p:spPr>
        <p:txBody>
          <a:bodyPr wrap="square" lIns="0" tIns="0" rIns="0" bIns="0" rtlCol="0" anchor="ctr"/>
          <a:lstStyle/>
          <a:p>
            <a:pPr indent="0" marL="0">
              <a:buNone/>
            </a:pPr>
            <a:r>
              <a:rPr lang="en-US" sz="1100" dirty="0">
                <a:solidFill>
                  <a:srgbClr val="5C6874"/>
                </a:solidFill>
                <a:latin typeface="Arial" pitchFamily="34" charset="0"/>
                <a:ea typeface="Arial" pitchFamily="34" charset="-122"/>
                <a:cs typeface="Arial" pitchFamily="34" charset="-120"/>
              </a:rPr>
              <a:t>O -ng é nasal e para ali. Não acrescente “gui”.</a:t>
            </a:r>
            <a:endParaRPr lang="en-US" sz="1100" dirty="0"/>
          </a:p>
        </p:txBody>
      </p:sp>
      <p:sp>
        <p:nvSpPr>
          <p:cNvPr id="63" name="Text 61"/>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250" b="1" dirty="0">
                <a:solidFill>
                  <a:srgbClr val="C94F3D"/>
                </a:solidFill>
                <a:latin typeface="Arial" pitchFamily="34" charset="0"/>
                <a:ea typeface="Arial" pitchFamily="34" charset="-122"/>
                <a:cs typeface="Arial" pitchFamily="34" charset="-120"/>
              </a:rPr>
              <a:t>PROFESSOR: diga uma vez, a turma repete em coro, depois três alunos sozinhos. As dez frases completas estão no módulo 10.</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233D"/>
        </a:solidFill>
      </p:bgPr>
    </p:bg>
    <p:spTree>
      <p:nvGrpSpPr>
        <p:cNvPr id="1" name=""/>
        <p:cNvGrpSpPr/>
        <p:nvPr/>
      </p:nvGrpSpPr>
      <p:grpSpPr>
        <a:xfrm>
          <a:off x="0" y="0"/>
          <a:ext cx="0" cy="0"/>
          <a:chOff x="0" y="0"/>
          <a:chExt cx="0" cy="0"/>
        </a:xfrm>
      </p:grpSpPr>
      <p:sp>
        <p:nvSpPr>
          <p:cNvPr id="2" name="Shape 0"/>
          <p:cNvSpPr/>
          <p:nvPr/>
        </p:nvSpPr>
        <p:spPr>
          <a:xfrm>
            <a:off x="-73152" y="-73152"/>
            <a:ext cx="12344400" cy="7004304"/>
          </a:xfrm>
          <a:prstGeom prst="rect">
            <a:avLst/>
          </a:prstGeom>
          <a:solidFill>
            <a:srgbClr val="12233D"/>
          </a:solidFill>
          <a:ln/>
        </p:spPr>
      </p:sp>
      <p:sp>
        <p:nvSpPr>
          <p:cNvPr id="3" name="Text 1"/>
          <p:cNvSpPr txBox="1"/>
          <p:nvPr/>
        </p:nvSpPr>
        <p:spPr>
          <a:xfrm>
            <a:off x="548640" y="502920"/>
            <a:ext cx="10972800" cy="320040"/>
          </a:xfrm>
          <a:prstGeom prst="rect">
            <a:avLst/>
          </a:prstGeom>
          <a:noFill/>
          <a:ln/>
        </p:spPr>
        <p:txBody>
          <a:bodyPr wrap="square" lIns="0" tIns="0" rIns="0" bIns="0" rtlCol="0" anchor="ctr"/>
          <a:lstStyle/>
          <a:p>
            <a:pPr indent="0" marL="0">
              <a:buNone/>
            </a:pPr>
            <a:r>
              <a:rPr lang="en-US" sz="1400" b="1" dirty="0">
                <a:solidFill>
                  <a:srgbClr val="E8A33D"/>
                </a:solidFill>
                <a:latin typeface="Arial" pitchFamily="34" charset="0"/>
                <a:ea typeface="Arial" pitchFamily="34" charset="-122"/>
                <a:cs typeface="Arial" pitchFamily="34" charset="-120"/>
              </a:rPr>
              <a:t>EM PARES · DE PÉ</a:t>
            </a:r>
            <a:endParaRPr lang="en-US" sz="1400" dirty="0"/>
          </a:p>
        </p:txBody>
      </p:sp>
      <p:sp>
        <p:nvSpPr>
          <p:cNvPr id="4" name="Text 2"/>
          <p:cNvSpPr txBox="1"/>
          <p:nvPr/>
        </p:nvSpPr>
        <p:spPr>
          <a:xfrm>
            <a:off x="548640" y="868680"/>
            <a:ext cx="10972800" cy="658368"/>
          </a:xfrm>
          <a:prstGeom prst="rect">
            <a:avLst/>
          </a:prstGeom>
          <a:noFill/>
          <a:ln/>
        </p:spPr>
        <p:txBody>
          <a:bodyPr wrap="square" lIns="0" tIns="0" rIns="0" bIns="0" rtlCol="0" anchor="ctr"/>
          <a:lstStyle/>
          <a:p>
            <a:pPr indent="0" marL="0">
              <a:buNone/>
            </a:pPr>
            <a:r>
              <a:rPr lang="en-US" sz="2950" b="1" dirty="0">
                <a:solidFill>
                  <a:srgbClr val="FFFFFF"/>
                </a:solidFill>
                <a:latin typeface="Arial" pitchFamily="34" charset="0"/>
                <a:ea typeface="Arial" pitchFamily="34" charset="-122"/>
                <a:cs typeface="Arial" pitchFamily="34" charset="-120"/>
              </a:rPr>
              <a:t>Diga as frases do capítulo a três colegas diferentes</a:t>
            </a:r>
            <a:endParaRPr lang="en-US" sz="2950" dirty="0"/>
          </a:p>
        </p:txBody>
      </p:sp>
      <p:sp>
        <p:nvSpPr>
          <p:cNvPr id="5" name="Shape 3"/>
          <p:cNvSpPr/>
          <p:nvPr/>
        </p:nvSpPr>
        <p:spPr>
          <a:xfrm>
            <a:off x="548640" y="1627632"/>
            <a:ext cx="1280160" cy="365760"/>
          </a:xfrm>
          <a:prstGeom prst="roundRect">
            <a:avLst>
              <a:gd name="adj" fmla="val 45000"/>
            </a:avLst>
          </a:prstGeom>
          <a:solidFill>
            <a:srgbClr val="C94F3D"/>
          </a:solidFill>
          <a:ln/>
        </p:spPr>
      </p:sp>
      <p:sp>
        <p:nvSpPr>
          <p:cNvPr id="6" name="Text 4"/>
          <p:cNvSpPr txBox="1"/>
          <p:nvPr/>
        </p:nvSpPr>
        <p:spPr>
          <a:xfrm>
            <a:off x="548640" y="1627632"/>
            <a:ext cx="12801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 8 min</a:t>
            </a:r>
            <a:endParaRPr lang="en-US" sz="1300" dirty="0"/>
          </a:p>
        </p:txBody>
      </p:sp>
      <p:sp>
        <p:nvSpPr>
          <p:cNvPr id="7" name="Text 5"/>
          <p:cNvSpPr txBox="1"/>
          <p:nvPr/>
        </p:nvSpPr>
        <p:spPr>
          <a:xfrm>
            <a:off x="1965960" y="1627632"/>
            <a:ext cx="9692640" cy="365760"/>
          </a:xfrm>
          <a:prstGeom prst="rect">
            <a:avLst/>
          </a:prstGeom>
          <a:noFill/>
          <a:ln/>
        </p:spPr>
        <p:txBody>
          <a:bodyPr wrap="square" lIns="0" tIns="0" rIns="0" bIns="0" rtlCol="0" anchor="ctr"/>
          <a:lstStyle/>
          <a:p>
            <a:pPr indent="0" marL="0">
              <a:buNone/>
            </a:pPr>
            <a:r>
              <a:rPr lang="en-US" sz="1500" dirty="0">
                <a:solidFill>
                  <a:srgbClr val="CFE0F2"/>
                </a:solidFill>
                <a:latin typeface="Arial" pitchFamily="34" charset="0"/>
                <a:ea typeface="Arial" pitchFamily="34" charset="-122"/>
                <a:cs typeface="Arial" pitchFamily="34" charset="-120"/>
              </a:rPr>
              <a:t>Três rodadas, não uma. A terceira é a que sai bem — e é por isso que são três.</a:t>
            </a:r>
            <a:endParaRPr lang="en-US" sz="1500" dirty="0"/>
          </a:p>
        </p:txBody>
      </p:sp>
      <p:sp>
        <p:nvSpPr>
          <p:cNvPr id="8" name="Shape 6"/>
          <p:cNvSpPr/>
          <p:nvPr/>
        </p:nvSpPr>
        <p:spPr>
          <a:xfrm>
            <a:off x="548640" y="2286000"/>
            <a:ext cx="402336" cy="402336"/>
          </a:xfrm>
          <a:prstGeom prst="ellipse">
            <a:avLst/>
          </a:prstGeom>
          <a:solidFill>
            <a:srgbClr val="E8A33D"/>
          </a:solidFill>
          <a:ln/>
        </p:spPr>
      </p:sp>
      <p:sp>
        <p:nvSpPr>
          <p:cNvPr id="9" name="Text 7"/>
          <p:cNvSpPr txBox="1"/>
          <p:nvPr/>
        </p:nvSpPr>
        <p:spPr>
          <a:xfrm>
            <a:off x="548640" y="2286000"/>
            <a:ext cx="402336" cy="402336"/>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A</a:t>
            </a:r>
            <a:endParaRPr lang="en-US" sz="1400" dirty="0"/>
          </a:p>
        </p:txBody>
      </p:sp>
      <p:sp>
        <p:nvSpPr>
          <p:cNvPr id="10" name="Text 8"/>
          <p:cNvSpPr txBox="1"/>
          <p:nvPr/>
        </p:nvSpPr>
        <p:spPr>
          <a:xfrm>
            <a:off x="1170432" y="2286000"/>
            <a:ext cx="10424160" cy="402336"/>
          </a:xfrm>
          <a:prstGeom prst="rect">
            <a:avLst/>
          </a:prstGeom>
          <a:noFill/>
          <a:ln/>
        </p:spPr>
        <p:txBody>
          <a:bodyPr wrap="square" lIns="0" tIns="0" rIns="0" bIns="0" rtlCol="0" anchor="ctr"/>
          <a:lstStyle/>
          <a:p>
            <a:pPr indent="0" marL="0">
              <a:buNone/>
            </a:pPr>
            <a:r>
              <a:rPr lang="en-US" sz="1700" dirty="0">
                <a:solidFill>
                  <a:srgbClr val="FFFFFF"/>
                </a:solidFill>
                <a:latin typeface="Arial" pitchFamily="34" charset="0"/>
                <a:ea typeface="Arial" pitchFamily="34" charset="-122"/>
                <a:cs typeface="Arial" pitchFamily="34" charset="-120"/>
              </a:rPr>
              <a:t>“Hello!”</a:t>
            </a:r>
            <a:endParaRPr lang="en-US" sz="1700" dirty="0"/>
          </a:p>
        </p:txBody>
      </p:sp>
      <p:sp>
        <p:nvSpPr>
          <p:cNvPr id="11" name="Shape 9"/>
          <p:cNvSpPr/>
          <p:nvPr/>
        </p:nvSpPr>
        <p:spPr>
          <a:xfrm>
            <a:off x="548640" y="2889504"/>
            <a:ext cx="402336" cy="402336"/>
          </a:xfrm>
          <a:prstGeom prst="ellipse">
            <a:avLst/>
          </a:prstGeom>
          <a:solidFill>
            <a:srgbClr val="C94F3D"/>
          </a:solidFill>
          <a:ln/>
        </p:spPr>
      </p:sp>
      <p:sp>
        <p:nvSpPr>
          <p:cNvPr id="12" name="Text 10"/>
          <p:cNvSpPr txBox="1"/>
          <p:nvPr/>
        </p:nvSpPr>
        <p:spPr>
          <a:xfrm>
            <a:off x="548640" y="2889504"/>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B</a:t>
            </a:r>
            <a:endParaRPr lang="en-US" sz="1400" dirty="0"/>
          </a:p>
        </p:txBody>
      </p:sp>
      <p:sp>
        <p:nvSpPr>
          <p:cNvPr id="13" name="Text 11"/>
          <p:cNvSpPr txBox="1"/>
          <p:nvPr/>
        </p:nvSpPr>
        <p:spPr>
          <a:xfrm>
            <a:off x="1170432" y="2889504"/>
            <a:ext cx="10424160" cy="402336"/>
          </a:xfrm>
          <a:prstGeom prst="rect">
            <a:avLst/>
          </a:prstGeom>
          <a:noFill/>
          <a:ln/>
        </p:spPr>
        <p:txBody>
          <a:bodyPr wrap="square" lIns="0" tIns="0" rIns="0" bIns="0" rtlCol="0" anchor="ctr"/>
          <a:lstStyle/>
          <a:p>
            <a:pPr indent="0" marL="0">
              <a:buNone/>
            </a:pPr>
            <a:r>
              <a:rPr lang="en-US" sz="1700" dirty="0">
                <a:solidFill>
                  <a:srgbClr val="FFFFFF"/>
                </a:solidFill>
                <a:latin typeface="Arial" pitchFamily="34" charset="0"/>
                <a:ea typeface="Arial" pitchFamily="34" charset="-122"/>
                <a:cs typeface="Arial" pitchFamily="34" charset="-120"/>
              </a:rPr>
              <a:t>“My name is Daniel.”</a:t>
            </a:r>
            <a:endParaRPr lang="en-US" sz="1700" dirty="0"/>
          </a:p>
        </p:txBody>
      </p:sp>
      <p:sp>
        <p:nvSpPr>
          <p:cNvPr id="14" name="Shape 12"/>
          <p:cNvSpPr/>
          <p:nvPr/>
        </p:nvSpPr>
        <p:spPr>
          <a:xfrm>
            <a:off x="548640" y="3493008"/>
            <a:ext cx="402336" cy="402336"/>
          </a:xfrm>
          <a:prstGeom prst="ellipse">
            <a:avLst/>
          </a:prstGeom>
          <a:solidFill>
            <a:srgbClr val="E8A33D"/>
          </a:solidFill>
          <a:ln/>
        </p:spPr>
      </p:sp>
      <p:sp>
        <p:nvSpPr>
          <p:cNvPr id="15" name="Text 13"/>
          <p:cNvSpPr txBox="1"/>
          <p:nvPr/>
        </p:nvSpPr>
        <p:spPr>
          <a:xfrm>
            <a:off x="548640" y="3493008"/>
            <a:ext cx="402336" cy="402336"/>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A</a:t>
            </a:r>
            <a:endParaRPr lang="en-US" sz="1400" dirty="0"/>
          </a:p>
        </p:txBody>
      </p:sp>
      <p:sp>
        <p:nvSpPr>
          <p:cNvPr id="16" name="Text 14"/>
          <p:cNvSpPr txBox="1"/>
          <p:nvPr/>
        </p:nvSpPr>
        <p:spPr>
          <a:xfrm>
            <a:off x="1170432" y="3493008"/>
            <a:ext cx="10424160" cy="402336"/>
          </a:xfrm>
          <a:prstGeom prst="rect">
            <a:avLst/>
          </a:prstGeom>
          <a:noFill/>
          <a:ln/>
        </p:spPr>
        <p:txBody>
          <a:bodyPr wrap="square" lIns="0" tIns="0" rIns="0" bIns="0" rtlCol="0" anchor="ctr"/>
          <a:lstStyle/>
          <a:p>
            <a:pPr indent="0" marL="0">
              <a:buNone/>
            </a:pPr>
            <a:r>
              <a:rPr lang="en-US" sz="1700" dirty="0">
                <a:solidFill>
                  <a:srgbClr val="FFFFFF"/>
                </a:solidFill>
                <a:latin typeface="Arial" pitchFamily="34" charset="0"/>
                <a:ea typeface="Arial" pitchFamily="34" charset="-122"/>
                <a:cs typeface="Arial" pitchFamily="34" charset="-120"/>
              </a:rPr>
              <a:t>“What's your name?”</a:t>
            </a:r>
            <a:endParaRPr lang="en-US" sz="1700" dirty="0"/>
          </a:p>
        </p:txBody>
      </p:sp>
      <p:sp>
        <p:nvSpPr>
          <p:cNvPr id="17" name="Shape 15"/>
          <p:cNvSpPr/>
          <p:nvPr/>
        </p:nvSpPr>
        <p:spPr>
          <a:xfrm>
            <a:off x="548640" y="4096512"/>
            <a:ext cx="402336" cy="402336"/>
          </a:xfrm>
          <a:prstGeom prst="ellipse">
            <a:avLst/>
          </a:prstGeom>
          <a:solidFill>
            <a:srgbClr val="C94F3D"/>
          </a:solidFill>
          <a:ln/>
        </p:spPr>
      </p:sp>
      <p:sp>
        <p:nvSpPr>
          <p:cNvPr id="18" name="Text 16"/>
          <p:cNvSpPr txBox="1"/>
          <p:nvPr/>
        </p:nvSpPr>
        <p:spPr>
          <a:xfrm>
            <a:off x="548640" y="4096512"/>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B</a:t>
            </a:r>
            <a:endParaRPr lang="en-US" sz="1400" dirty="0"/>
          </a:p>
        </p:txBody>
      </p:sp>
      <p:sp>
        <p:nvSpPr>
          <p:cNvPr id="19" name="Text 17"/>
          <p:cNvSpPr txBox="1"/>
          <p:nvPr/>
        </p:nvSpPr>
        <p:spPr>
          <a:xfrm>
            <a:off x="1170432" y="4096512"/>
            <a:ext cx="10424160" cy="402336"/>
          </a:xfrm>
          <a:prstGeom prst="rect">
            <a:avLst/>
          </a:prstGeom>
          <a:noFill/>
          <a:ln/>
        </p:spPr>
        <p:txBody>
          <a:bodyPr wrap="square" lIns="0" tIns="0" rIns="0" bIns="0" rtlCol="0" anchor="ctr"/>
          <a:lstStyle/>
          <a:p>
            <a:pPr indent="0" marL="0">
              <a:buNone/>
            </a:pPr>
            <a:r>
              <a:rPr lang="en-US" sz="1700" dirty="0">
                <a:solidFill>
                  <a:srgbClr val="FFFFFF"/>
                </a:solidFill>
                <a:latin typeface="Arial" pitchFamily="34" charset="0"/>
                <a:ea typeface="Arial" pitchFamily="34" charset="-122"/>
                <a:cs typeface="Arial" pitchFamily="34" charset="-120"/>
              </a:rPr>
              <a:t>“I'm from Brazil.”</a:t>
            </a:r>
            <a:endParaRPr lang="en-US" sz="1700" dirty="0"/>
          </a:p>
        </p:txBody>
      </p:sp>
      <p:sp>
        <p:nvSpPr>
          <p:cNvPr id="20" name="Shape 18"/>
          <p:cNvSpPr/>
          <p:nvPr/>
        </p:nvSpPr>
        <p:spPr>
          <a:xfrm>
            <a:off x="548640" y="4700016"/>
            <a:ext cx="402336" cy="402336"/>
          </a:xfrm>
          <a:prstGeom prst="ellipse">
            <a:avLst/>
          </a:prstGeom>
          <a:solidFill>
            <a:srgbClr val="E8A33D"/>
          </a:solidFill>
          <a:ln/>
        </p:spPr>
      </p:sp>
      <p:sp>
        <p:nvSpPr>
          <p:cNvPr id="21" name="Text 19"/>
          <p:cNvSpPr txBox="1"/>
          <p:nvPr/>
        </p:nvSpPr>
        <p:spPr>
          <a:xfrm>
            <a:off x="548640" y="4700016"/>
            <a:ext cx="402336" cy="402336"/>
          </a:xfrm>
          <a:prstGeom prst="rect">
            <a:avLst/>
          </a:prstGeom>
          <a:noFill/>
          <a:ln/>
        </p:spPr>
        <p:txBody>
          <a:bodyPr wrap="square" lIns="0" tIns="0" rIns="0" bIns="0" rtlCol="0" anchor="ctr"/>
          <a:lstStyle/>
          <a:p>
            <a:pPr algn="ctr" indent="0" marL="0">
              <a:buNone/>
            </a:pPr>
            <a:r>
              <a:rPr lang="en-US" sz="1400" b="1" dirty="0">
                <a:solidFill>
                  <a:srgbClr val="12233D"/>
                </a:solidFill>
                <a:latin typeface="Arial" pitchFamily="34" charset="0"/>
                <a:ea typeface="Arial" pitchFamily="34" charset="-122"/>
                <a:cs typeface="Arial" pitchFamily="34" charset="-120"/>
              </a:rPr>
              <a:t>A</a:t>
            </a:r>
            <a:endParaRPr lang="en-US" sz="1400" dirty="0"/>
          </a:p>
        </p:txBody>
      </p:sp>
      <p:sp>
        <p:nvSpPr>
          <p:cNvPr id="22" name="Text 20"/>
          <p:cNvSpPr txBox="1"/>
          <p:nvPr/>
        </p:nvSpPr>
        <p:spPr>
          <a:xfrm>
            <a:off x="1170432" y="4700016"/>
            <a:ext cx="10424160" cy="402336"/>
          </a:xfrm>
          <a:prstGeom prst="rect">
            <a:avLst/>
          </a:prstGeom>
          <a:noFill/>
          <a:ln/>
        </p:spPr>
        <p:txBody>
          <a:bodyPr wrap="square" lIns="0" tIns="0" rIns="0" bIns="0" rtlCol="0" anchor="ctr"/>
          <a:lstStyle/>
          <a:p>
            <a:pPr indent="0" marL="0">
              <a:buNone/>
            </a:pPr>
            <a:r>
              <a:rPr lang="en-US" sz="1700" dirty="0">
                <a:solidFill>
                  <a:srgbClr val="FFFFFF"/>
                </a:solidFill>
                <a:latin typeface="Arial" pitchFamily="34" charset="0"/>
                <a:ea typeface="Arial" pitchFamily="34" charset="-122"/>
                <a:cs typeface="Arial" pitchFamily="34" charset="-120"/>
              </a:rPr>
              <a:t>“Nice to meet you.”</a:t>
            </a:r>
            <a:endParaRPr lang="en-US" sz="1700" dirty="0"/>
          </a:p>
        </p:txBody>
      </p:sp>
      <p:sp>
        <p:nvSpPr>
          <p:cNvPr id="23" name="Shape 21"/>
          <p:cNvSpPr/>
          <p:nvPr/>
        </p:nvSpPr>
        <p:spPr>
          <a:xfrm>
            <a:off x="548640" y="5303520"/>
            <a:ext cx="402336" cy="402336"/>
          </a:xfrm>
          <a:prstGeom prst="ellipse">
            <a:avLst/>
          </a:prstGeom>
          <a:solidFill>
            <a:srgbClr val="C94F3D"/>
          </a:solidFill>
          <a:ln/>
        </p:spPr>
      </p:sp>
      <p:sp>
        <p:nvSpPr>
          <p:cNvPr id="24" name="Text 22"/>
          <p:cNvSpPr txBox="1"/>
          <p:nvPr/>
        </p:nvSpPr>
        <p:spPr>
          <a:xfrm>
            <a:off x="548640" y="5303520"/>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B</a:t>
            </a:r>
            <a:endParaRPr lang="en-US" sz="1400" dirty="0"/>
          </a:p>
        </p:txBody>
      </p:sp>
      <p:sp>
        <p:nvSpPr>
          <p:cNvPr id="25" name="Text 23"/>
          <p:cNvSpPr txBox="1"/>
          <p:nvPr/>
        </p:nvSpPr>
        <p:spPr>
          <a:xfrm>
            <a:off x="1170432" y="5303520"/>
            <a:ext cx="10424160" cy="402336"/>
          </a:xfrm>
          <a:prstGeom prst="rect">
            <a:avLst/>
          </a:prstGeom>
          <a:noFill/>
          <a:ln/>
        </p:spPr>
        <p:txBody>
          <a:bodyPr wrap="square" lIns="0" tIns="0" rIns="0" bIns="0" rtlCol="0" anchor="ctr"/>
          <a:lstStyle/>
          <a:p>
            <a:pPr indent="0" marL="0">
              <a:buNone/>
            </a:pPr>
            <a:r>
              <a:rPr lang="en-US" sz="1700" dirty="0">
                <a:solidFill>
                  <a:srgbClr val="FFFFFF"/>
                </a:solidFill>
                <a:latin typeface="Arial" pitchFamily="34" charset="0"/>
                <a:ea typeface="Arial" pitchFamily="34" charset="-122"/>
                <a:cs typeface="Arial" pitchFamily="34" charset="-120"/>
              </a:rPr>
              <a:t>“Good morning.”</a:t>
            </a:r>
            <a:endParaRPr lang="en-US" sz="1700" dirty="0"/>
          </a:p>
        </p:txBody>
      </p:sp>
      <p:sp>
        <p:nvSpPr>
          <p:cNvPr id="26" name="Shape 24"/>
          <p:cNvSpPr/>
          <p:nvPr/>
        </p:nvSpPr>
        <p:spPr>
          <a:xfrm>
            <a:off x="548640" y="5943600"/>
            <a:ext cx="11155680" cy="621792"/>
          </a:xfrm>
          <a:prstGeom prst="roundRect">
            <a:avLst>
              <a:gd name="adj" fmla="val 8824"/>
            </a:avLst>
          </a:prstGeom>
          <a:solidFill>
            <a:srgbClr val="1F3557"/>
          </a:solidFill>
          <a:ln w="12700">
            <a:solidFill>
              <a:srgbClr val="1F3557"/>
            </a:solidFill>
            <a:prstDash val="solid"/>
          </a:ln>
        </p:spPr>
      </p:sp>
      <p:sp>
        <p:nvSpPr>
          <p:cNvPr id="27" name="Text 25"/>
          <p:cNvSpPr txBox="1"/>
          <p:nvPr/>
        </p:nvSpPr>
        <p:spPr>
          <a:xfrm>
            <a:off x="822960" y="5943600"/>
            <a:ext cx="10607040" cy="621792"/>
          </a:xfrm>
          <a:prstGeom prst="rect">
            <a:avLst/>
          </a:prstGeom>
          <a:noFill/>
          <a:ln/>
        </p:spPr>
        <p:txBody>
          <a:bodyPr wrap="square" lIns="0" tIns="0" rIns="0" bIns="0" rtlCol="0" anchor="ctr"/>
          <a:lstStyle/>
          <a:p>
            <a:pPr indent="0" marL="0">
              <a:buNone/>
            </a:pPr>
            <a:r>
              <a:rPr lang="en-US" sz="1400" b="1" dirty="0">
                <a:solidFill>
                  <a:srgbClr val="E8A33D"/>
                </a:solidFill>
                <a:latin typeface="Arial" pitchFamily="34" charset="0"/>
                <a:ea typeface="Arial" pitchFamily="34" charset="-122"/>
                <a:cs typeface="Arial" pitchFamily="34" charset="-120"/>
              </a:rPr>
              <a:t>Regra única: quem disser “He has ten.” recomeça a rodada do princípio, a rir. Diga “He is ten.”.</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Texto novo — A Day at Park School</a:t>
            </a:r>
            <a:endParaRPr lang="en-US" sz="2200" dirty="0"/>
          </a:p>
        </p:txBody>
      </p:sp>
      <p:sp>
        <p:nvSpPr>
          <p:cNvPr id="3" name="Shape 1"/>
          <p:cNvSpPr/>
          <p:nvPr/>
        </p:nvSpPr>
        <p:spPr>
          <a:xfrm>
            <a:off x="457200" y="987552"/>
            <a:ext cx="1051560" cy="310896"/>
          </a:xfrm>
          <a:prstGeom prst="roundRect">
            <a:avLst>
              <a:gd name="adj" fmla="val 47059"/>
            </a:avLst>
          </a:prstGeom>
          <a:solidFill>
            <a:srgbClr val="1F3557"/>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6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Cinco horas do dia, cinco pessoas diferentes. Complete o verbo em cada momento.</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F2F4F7"/>
          </a:solidFill>
          <a:ln w="9525">
            <a:solidFill>
              <a:srgbClr val="D9DFE6"/>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1F3557"/>
          </a:solidFill>
          <a:ln w="9525">
            <a:solidFill>
              <a:srgbClr val="1F3557"/>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MÓDULOS 13–19</a:t>
            </a:r>
            <a:endParaRPr lang="en-US" sz="900" dirty="0"/>
          </a:p>
        </p:txBody>
      </p:sp>
      <p:sp>
        <p:nvSpPr>
          <p:cNvPr id="21" name="Shape 19"/>
          <p:cNvSpPr/>
          <p:nvPr/>
        </p:nvSpPr>
        <p:spPr>
          <a:xfrm>
            <a:off x="457200" y="1581912"/>
            <a:ext cx="1051560" cy="384048"/>
          </a:xfrm>
          <a:prstGeom prst="roundRect">
            <a:avLst>
              <a:gd name="adj" fmla="val 19048"/>
            </a:avLst>
          </a:prstGeom>
          <a:solidFill>
            <a:srgbClr val="1F3557"/>
          </a:solidFill>
          <a:ln/>
        </p:spPr>
      </p:sp>
      <p:sp>
        <p:nvSpPr>
          <p:cNvPr id="22" name="Text 20"/>
          <p:cNvSpPr txBox="1"/>
          <p:nvPr/>
        </p:nvSpPr>
        <p:spPr>
          <a:xfrm>
            <a:off x="512064" y="1581912"/>
            <a:ext cx="941832"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8:00</a:t>
            </a:r>
            <a:endParaRPr lang="en-US" sz="1400" dirty="0"/>
          </a:p>
        </p:txBody>
      </p:sp>
      <p:sp>
        <p:nvSpPr>
          <p:cNvPr id="23" name="Text 21"/>
          <p:cNvSpPr txBox="1"/>
          <p:nvPr/>
        </p:nvSpPr>
        <p:spPr>
          <a:xfrm>
            <a:off x="1737360" y="1554480"/>
            <a:ext cx="9966960" cy="420624"/>
          </a:xfrm>
          <a:prstGeom prst="rect">
            <a:avLst/>
          </a:prstGeom>
          <a:noFill/>
          <a:ln/>
        </p:spPr>
        <p:txBody>
          <a:bodyPr wrap="square" lIns="0" tIns="0" rIns="0" bIns="0" rtlCol="0" anchor="ctr"/>
          <a:lstStyle/>
          <a:p>
            <a:pPr indent="0" marL="0">
              <a:buNone/>
            </a:pPr>
            <a:r>
              <a:rPr lang="en-US" sz="1500" dirty="0">
                <a:solidFill>
                  <a:srgbClr val="16171F"/>
                </a:solidFill>
                <a:latin typeface="Arial" pitchFamily="34" charset="0"/>
                <a:ea typeface="Arial" pitchFamily="34" charset="-122"/>
                <a:cs typeface="Arial" pitchFamily="34" charset="-120"/>
              </a:rPr>
              <a:t>Daniel is at the gate. He </a:t>
            </a:r>
            <a:pPr indent="0" marL="0">
              <a:buNone/>
            </a:pPr>
            <a:r>
              <a:rPr lang="en-US" sz="1500" b="1" dirty="0">
                <a:solidFill>
                  <a:srgbClr val="2E7D4F"/>
                </a:solidFill>
                <a:latin typeface="Arial" pitchFamily="34" charset="0"/>
                <a:ea typeface="Arial" pitchFamily="34" charset="-122"/>
                <a:cs typeface="Arial" pitchFamily="34" charset="-120"/>
              </a:rPr>
              <a:t>is</a:t>
            </a:r>
            <a:pPr indent="0" marL="0">
              <a:buNone/>
            </a:pPr>
            <a:r>
              <a:rPr lang="en-US" sz="1500" dirty="0">
                <a:solidFill>
                  <a:srgbClr val="16171F"/>
                </a:solidFill>
                <a:latin typeface="Arial" pitchFamily="34" charset="0"/>
                <a:ea typeface="Arial" pitchFamily="34" charset="-122"/>
                <a:cs typeface="Arial" pitchFamily="34" charset="-120"/>
              </a:rPr>
              <a:t> early.</a:t>
            </a:r>
            <a:endParaRPr lang="en-US" sz="1500" dirty="0"/>
          </a:p>
        </p:txBody>
      </p:sp>
      <p:sp>
        <p:nvSpPr>
          <p:cNvPr id="24" name="Text 22"/>
          <p:cNvSpPr txBox="1"/>
          <p:nvPr/>
        </p:nvSpPr>
        <p:spPr>
          <a:xfrm>
            <a:off x="1737360" y="1993392"/>
            <a:ext cx="9966960" cy="237744"/>
          </a:xfrm>
          <a:prstGeom prst="rect">
            <a:avLst/>
          </a:prstGeom>
          <a:noFill/>
          <a:ln/>
        </p:spPr>
        <p:txBody>
          <a:bodyPr wrap="square" lIns="0" tIns="0" rIns="0" bIns="0" rtlCol="0" anchor="ctr"/>
          <a:lstStyle/>
          <a:p>
            <a:pPr indent="0" marL="0">
              <a:buNone/>
            </a:pPr>
            <a:r>
              <a:rPr lang="en-US" sz="1100" b="1" dirty="0">
                <a:solidFill>
                  <a:srgbClr val="B97F1E"/>
                </a:solidFill>
                <a:latin typeface="Arial" pitchFamily="34" charset="0"/>
                <a:ea typeface="Arial" pitchFamily="34" charset="-122"/>
                <a:cs typeface="Arial" pitchFamily="34" charset="-120"/>
              </a:rPr>
              <a:t>he</a:t>
            </a:r>
            <a:endParaRPr lang="en-US" sz="1100" dirty="0"/>
          </a:p>
        </p:txBody>
      </p:sp>
      <p:sp>
        <p:nvSpPr>
          <p:cNvPr id="25" name="Shape 23"/>
          <p:cNvSpPr/>
          <p:nvPr/>
        </p:nvSpPr>
        <p:spPr>
          <a:xfrm>
            <a:off x="457200" y="2452421"/>
            <a:ext cx="1051560" cy="384048"/>
          </a:xfrm>
          <a:prstGeom prst="roundRect">
            <a:avLst>
              <a:gd name="adj" fmla="val 19048"/>
            </a:avLst>
          </a:prstGeom>
          <a:solidFill>
            <a:srgbClr val="1F3557"/>
          </a:solidFill>
          <a:ln/>
        </p:spPr>
      </p:sp>
      <p:sp>
        <p:nvSpPr>
          <p:cNvPr id="26" name="Text 24"/>
          <p:cNvSpPr txBox="1"/>
          <p:nvPr/>
        </p:nvSpPr>
        <p:spPr>
          <a:xfrm>
            <a:off x="512064" y="2452421"/>
            <a:ext cx="941832"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9:00</a:t>
            </a:r>
            <a:endParaRPr lang="en-US" sz="1400" dirty="0"/>
          </a:p>
        </p:txBody>
      </p:sp>
      <p:sp>
        <p:nvSpPr>
          <p:cNvPr id="27" name="Text 25"/>
          <p:cNvSpPr txBox="1"/>
          <p:nvPr/>
        </p:nvSpPr>
        <p:spPr>
          <a:xfrm>
            <a:off x="1737360" y="2424989"/>
            <a:ext cx="9966960" cy="420624"/>
          </a:xfrm>
          <a:prstGeom prst="rect">
            <a:avLst/>
          </a:prstGeom>
          <a:noFill/>
          <a:ln/>
        </p:spPr>
        <p:txBody>
          <a:bodyPr wrap="square" lIns="0" tIns="0" rIns="0" bIns="0" rtlCol="0" anchor="ctr"/>
          <a:lstStyle/>
          <a:p>
            <a:pPr indent="0" marL="0">
              <a:buNone/>
            </a:pPr>
            <a:r>
              <a:rPr lang="en-US" sz="1500" dirty="0">
                <a:solidFill>
                  <a:srgbClr val="16171F"/>
                </a:solidFill>
                <a:latin typeface="Arial" pitchFamily="34" charset="0"/>
                <a:ea typeface="Arial" pitchFamily="34" charset="-122"/>
                <a:cs typeface="Arial" pitchFamily="34" charset="-120"/>
              </a:rPr>
              <a:t>Amy and Sam say: “We </a:t>
            </a:r>
            <a:pPr indent="0" marL="0">
              <a:buNone/>
            </a:pPr>
            <a:r>
              <a:rPr lang="en-US" sz="1500" b="1" dirty="0">
                <a:solidFill>
                  <a:srgbClr val="2E7D4F"/>
                </a:solidFill>
                <a:latin typeface="Arial" pitchFamily="34" charset="0"/>
                <a:ea typeface="Arial" pitchFamily="34" charset="-122"/>
                <a:cs typeface="Arial" pitchFamily="34" charset="-120"/>
              </a:rPr>
              <a:t>are</a:t>
            </a:r>
            <a:pPr indent="0" marL="0">
              <a:buNone/>
            </a:pPr>
            <a:r>
              <a:rPr lang="en-US" sz="1500" dirty="0">
                <a:solidFill>
                  <a:srgbClr val="16171F"/>
                </a:solidFill>
                <a:latin typeface="Arial" pitchFamily="34" charset="0"/>
                <a:ea typeface="Arial" pitchFamily="34" charset="-122"/>
                <a:cs typeface="Arial" pitchFamily="34" charset="-120"/>
              </a:rPr>
              <a:t> here!”</a:t>
            </a:r>
            <a:endParaRPr lang="en-US" sz="1500" dirty="0"/>
          </a:p>
        </p:txBody>
      </p:sp>
      <p:sp>
        <p:nvSpPr>
          <p:cNvPr id="28" name="Text 26"/>
          <p:cNvSpPr txBox="1"/>
          <p:nvPr/>
        </p:nvSpPr>
        <p:spPr>
          <a:xfrm>
            <a:off x="1737360" y="2863901"/>
            <a:ext cx="9966960" cy="237744"/>
          </a:xfrm>
          <a:prstGeom prst="rect">
            <a:avLst/>
          </a:prstGeom>
          <a:noFill/>
          <a:ln/>
        </p:spPr>
        <p:txBody>
          <a:bodyPr wrap="square" lIns="0" tIns="0" rIns="0" bIns="0" rtlCol="0" anchor="ctr"/>
          <a:lstStyle/>
          <a:p>
            <a:pPr indent="0" marL="0">
              <a:buNone/>
            </a:pPr>
            <a:r>
              <a:rPr lang="en-US" sz="1100" b="1" dirty="0">
                <a:solidFill>
                  <a:srgbClr val="B97F1E"/>
                </a:solidFill>
                <a:latin typeface="Arial" pitchFamily="34" charset="0"/>
                <a:ea typeface="Arial" pitchFamily="34" charset="-122"/>
                <a:cs typeface="Arial" pitchFamily="34" charset="-120"/>
              </a:rPr>
              <a:t>we</a:t>
            </a:r>
            <a:endParaRPr lang="en-US" sz="1100" dirty="0"/>
          </a:p>
        </p:txBody>
      </p:sp>
      <p:sp>
        <p:nvSpPr>
          <p:cNvPr id="29" name="Shape 27"/>
          <p:cNvSpPr/>
          <p:nvPr/>
        </p:nvSpPr>
        <p:spPr>
          <a:xfrm>
            <a:off x="457200" y="3322930"/>
            <a:ext cx="1051560" cy="384048"/>
          </a:xfrm>
          <a:prstGeom prst="roundRect">
            <a:avLst>
              <a:gd name="adj" fmla="val 19048"/>
            </a:avLst>
          </a:prstGeom>
          <a:solidFill>
            <a:srgbClr val="1F3557"/>
          </a:solidFill>
          <a:ln/>
        </p:spPr>
      </p:sp>
      <p:sp>
        <p:nvSpPr>
          <p:cNvPr id="30" name="Text 28"/>
          <p:cNvSpPr txBox="1"/>
          <p:nvPr/>
        </p:nvSpPr>
        <p:spPr>
          <a:xfrm>
            <a:off x="512064" y="3322930"/>
            <a:ext cx="941832"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11:00</a:t>
            </a:r>
            <a:endParaRPr lang="en-US" sz="1400" dirty="0"/>
          </a:p>
        </p:txBody>
      </p:sp>
      <p:sp>
        <p:nvSpPr>
          <p:cNvPr id="31" name="Text 29"/>
          <p:cNvSpPr txBox="1"/>
          <p:nvPr/>
        </p:nvSpPr>
        <p:spPr>
          <a:xfrm>
            <a:off x="1737360" y="3295498"/>
            <a:ext cx="9966960" cy="420624"/>
          </a:xfrm>
          <a:prstGeom prst="rect">
            <a:avLst/>
          </a:prstGeom>
          <a:noFill/>
          <a:ln/>
        </p:spPr>
        <p:txBody>
          <a:bodyPr wrap="square" lIns="0" tIns="0" rIns="0" bIns="0" rtlCol="0" anchor="ctr"/>
          <a:lstStyle/>
          <a:p>
            <a:pPr indent="0" marL="0">
              <a:buNone/>
            </a:pPr>
            <a:r>
              <a:rPr lang="en-US" sz="1500" dirty="0">
                <a:solidFill>
                  <a:srgbClr val="16171F"/>
                </a:solidFill>
                <a:latin typeface="Arial" pitchFamily="34" charset="0"/>
                <a:ea typeface="Arial" pitchFamily="34" charset="-122"/>
                <a:cs typeface="Arial" pitchFamily="34" charset="-120"/>
              </a:rPr>
              <a:t>Miss Hill asks: “</a:t>
            </a:r>
            <a:pPr indent="0" marL="0">
              <a:buNone/>
            </a:pPr>
            <a:r>
              <a:rPr lang="en-US" sz="1500" b="1" dirty="0">
                <a:solidFill>
                  <a:srgbClr val="2E7D4F"/>
                </a:solidFill>
                <a:latin typeface="Arial" pitchFamily="34" charset="0"/>
                <a:ea typeface="Arial" pitchFamily="34" charset="-122"/>
                <a:cs typeface="Arial" pitchFamily="34" charset="-120"/>
              </a:rPr>
              <a:t>Are</a:t>
            </a:r>
            <a:pPr indent="0" marL="0">
              <a:buNone/>
            </a:pPr>
            <a:r>
              <a:rPr lang="en-US" sz="1500" dirty="0">
                <a:solidFill>
                  <a:srgbClr val="16171F"/>
                </a:solidFill>
                <a:latin typeface="Arial" pitchFamily="34" charset="0"/>
                <a:ea typeface="Arial" pitchFamily="34" charset="-122"/>
                <a:cs typeface="Arial" pitchFamily="34" charset="-120"/>
              </a:rPr>
              <a:t> you ready, class?”</a:t>
            </a:r>
            <a:endParaRPr lang="en-US" sz="1500" dirty="0"/>
          </a:p>
        </p:txBody>
      </p:sp>
      <p:sp>
        <p:nvSpPr>
          <p:cNvPr id="32" name="Text 30"/>
          <p:cNvSpPr txBox="1"/>
          <p:nvPr/>
        </p:nvSpPr>
        <p:spPr>
          <a:xfrm>
            <a:off x="1737360" y="3734410"/>
            <a:ext cx="9966960" cy="237744"/>
          </a:xfrm>
          <a:prstGeom prst="rect">
            <a:avLst/>
          </a:prstGeom>
          <a:noFill/>
          <a:ln/>
        </p:spPr>
        <p:txBody>
          <a:bodyPr wrap="square" lIns="0" tIns="0" rIns="0" bIns="0" rtlCol="0" anchor="ctr"/>
          <a:lstStyle/>
          <a:p>
            <a:pPr indent="0" marL="0">
              <a:buNone/>
            </a:pPr>
            <a:r>
              <a:rPr lang="en-US" sz="1100" b="1" dirty="0">
                <a:solidFill>
                  <a:srgbClr val="B97F1E"/>
                </a:solidFill>
                <a:latin typeface="Arial" pitchFamily="34" charset="0"/>
                <a:ea typeface="Arial" pitchFamily="34" charset="-122"/>
                <a:cs typeface="Arial" pitchFamily="34" charset="-120"/>
              </a:rPr>
              <a:t>you</a:t>
            </a:r>
            <a:endParaRPr lang="en-US" sz="1100" dirty="0"/>
          </a:p>
        </p:txBody>
      </p:sp>
      <p:sp>
        <p:nvSpPr>
          <p:cNvPr id="33" name="Shape 31"/>
          <p:cNvSpPr/>
          <p:nvPr/>
        </p:nvSpPr>
        <p:spPr>
          <a:xfrm>
            <a:off x="457200" y="4193438"/>
            <a:ext cx="1051560" cy="384048"/>
          </a:xfrm>
          <a:prstGeom prst="roundRect">
            <a:avLst>
              <a:gd name="adj" fmla="val 19048"/>
            </a:avLst>
          </a:prstGeom>
          <a:solidFill>
            <a:srgbClr val="1F3557"/>
          </a:solidFill>
          <a:ln/>
        </p:spPr>
      </p:sp>
      <p:sp>
        <p:nvSpPr>
          <p:cNvPr id="34" name="Text 32"/>
          <p:cNvSpPr txBox="1"/>
          <p:nvPr/>
        </p:nvSpPr>
        <p:spPr>
          <a:xfrm>
            <a:off x="512064" y="4193438"/>
            <a:ext cx="941832"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13:00</a:t>
            </a:r>
            <a:endParaRPr lang="en-US" sz="1400" dirty="0"/>
          </a:p>
        </p:txBody>
      </p:sp>
      <p:sp>
        <p:nvSpPr>
          <p:cNvPr id="35" name="Text 33"/>
          <p:cNvSpPr txBox="1"/>
          <p:nvPr/>
        </p:nvSpPr>
        <p:spPr>
          <a:xfrm>
            <a:off x="1737360" y="4166006"/>
            <a:ext cx="9966960" cy="420624"/>
          </a:xfrm>
          <a:prstGeom prst="rect">
            <a:avLst/>
          </a:prstGeom>
          <a:noFill/>
          <a:ln/>
        </p:spPr>
        <p:txBody>
          <a:bodyPr wrap="square" lIns="0" tIns="0" rIns="0" bIns="0" rtlCol="0" anchor="ctr"/>
          <a:lstStyle/>
          <a:p>
            <a:pPr indent="0" marL="0">
              <a:buNone/>
            </a:pPr>
            <a:r>
              <a:rPr lang="en-US" sz="1500" dirty="0">
                <a:solidFill>
                  <a:srgbClr val="16171F"/>
                </a:solidFill>
                <a:latin typeface="Arial" pitchFamily="34" charset="0"/>
                <a:ea typeface="Arial" pitchFamily="34" charset="-122"/>
                <a:cs typeface="Arial" pitchFamily="34" charset="-120"/>
              </a:rPr>
              <a:t>Daniel says: “Yes, I </a:t>
            </a:r>
            <a:pPr indent="0" marL="0">
              <a:buNone/>
            </a:pPr>
            <a:r>
              <a:rPr lang="en-US" sz="1500" b="1" dirty="0">
                <a:solidFill>
                  <a:srgbClr val="2E7D4F"/>
                </a:solidFill>
                <a:latin typeface="Arial" pitchFamily="34" charset="0"/>
                <a:ea typeface="Arial" pitchFamily="34" charset="-122"/>
                <a:cs typeface="Arial" pitchFamily="34" charset="-120"/>
              </a:rPr>
              <a:t>am</a:t>
            </a:r>
            <a:pPr indent="0" marL="0">
              <a:buNone/>
            </a:pPr>
            <a:r>
              <a:rPr lang="en-US" sz="1500" dirty="0">
                <a:solidFill>
                  <a:srgbClr val="16171F"/>
                </a:solidFill>
                <a:latin typeface="Arial" pitchFamily="34" charset="0"/>
                <a:ea typeface="Arial" pitchFamily="34" charset="-122"/>
                <a:cs typeface="Arial" pitchFamily="34" charset="-120"/>
              </a:rPr>
              <a:t> hungry!”</a:t>
            </a:r>
            <a:endParaRPr lang="en-US" sz="1500" dirty="0"/>
          </a:p>
        </p:txBody>
      </p:sp>
      <p:sp>
        <p:nvSpPr>
          <p:cNvPr id="36" name="Text 34"/>
          <p:cNvSpPr txBox="1"/>
          <p:nvPr/>
        </p:nvSpPr>
        <p:spPr>
          <a:xfrm>
            <a:off x="1737360" y="4604918"/>
            <a:ext cx="9966960" cy="237744"/>
          </a:xfrm>
          <a:prstGeom prst="rect">
            <a:avLst/>
          </a:prstGeom>
          <a:noFill/>
          <a:ln/>
        </p:spPr>
        <p:txBody>
          <a:bodyPr wrap="square" lIns="0" tIns="0" rIns="0" bIns="0" rtlCol="0" anchor="ctr"/>
          <a:lstStyle/>
          <a:p>
            <a:pPr indent="0" marL="0">
              <a:buNone/>
            </a:pPr>
            <a:r>
              <a:rPr lang="en-US" sz="1100" b="1" dirty="0">
                <a:solidFill>
                  <a:srgbClr val="B97F1E"/>
                </a:solidFill>
                <a:latin typeface="Arial" pitchFamily="34" charset="0"/>
                <a:ea typeface="Arial" pitchFamily="34" charset="-122"/>
                <a:cs typeface="Arial" pitchFamily="34" charset="-120"/>
              </a:rPr>
              <a:t>I</a:t>
            </a:r>
            <a:endParaRPr lang="en-US" sz="1100" dirty="0"/>
          </a:p>
        </p:txBody>
      </p:sp>
      <p:sp>
        <p:nvSpPr>
          <p:cNvPr id="37" name="Shape 35"/>
          <p:cNvSpPr/>
          <p:nvPr/>
        </p:nvSpPr>
        <p:spPr>
          <a:xfrm>
            <a:off x="457200" y="5063947"/>
            <a:ext cx="1051560" cy="384048"/>
          </a:xfrm>
          <a:prstGeom prst="roundRect">
            <a:avLst>
              <a:gd name="adj" fmla="val 19048"/>
            </a:avLst>
          </a:prstGeom>
          <a:solidFill>
            <a:srgbClr val="1F3557"/>
          </a:solidFill>
          <a:ln/>
        </p:spPr>
      </p:sp>
      <p:sp>
        <p:nvSpPr>
          <p:cNvPr id="38" name="Text 36"/>
          <p:cNvSpPr txBox="1"/>
          <p:nvPr/>
        </p:nvSpPr>
        <p:spPr>
          <a:xfrm>
            <a:off x="512064" y="5063947"/>
            <a:ext cx="941832"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15:00</a:t>
            </a:r>
            <a:endParaRPr lang="en-US" sz="1400" dirty="0"/>
          </a:p>
        </p:txBody>
      </p:sp>
      <p:sp>
        <p:nvSpPr>
          <p:cNvPr id="39" name="Text 37"/>
          <p:cNvSpPr txBox="1"/>
          <p:nvPr/>
        </p:nvSpPr>
        <p:spPr>
          <a:xfrm>
            <a:off x="1737360" y="5036515"/>
            <a:ext cx="9966960" cy="420624"/>
          </a:xfrm>
          <a:prstGeom prst="rect">
            <a:avLst/>
          </a:prstGeom>
          <a:noFill/>
          <a:ln/>
        </p:spPr>
        <p:txBody>
          <a:bodyPr wrap="square" lIns="0" tIns="0" rIns="0" bIns="0" rtlCol="0" anchor="ctr"/>
          <a:lstStyle/>
          <a:p>
            <a:pPr indent="0" marL="0">
              <a:buNone/>
            </a:pPr>
            <a:r>
              <a:rPr lang="en-US" sz="1500" dirty="0">
                <a:solidFill>
                  <a:srgbClr val="16171F"/>
                </a:solidFill>
                <a:latin typeface="Arial" pitchFamily="34" charset="0"/>
                <a:ea typeface="Arial" pitchFamily="34" charset="-122"/>
                <a:cs typeface="Arial" pitchFamily="34" charset="-120"/>
              </a:rPr>
              <a:t>Amy and Sam go home. They </a:t>
            </a:r>
            <a:pPr indent="0" marL="0">
              <a:buNone/>
            </a:pPr>
            <a:r>
              <a:rPr lang="en-US" sz="1500" b="1" dirty="0">
                <a:solidFill>
                  <a:srgbClr val="2E7D4F"/>
                </a:solidFill>
                <a:latin typeface="Arial" pitchFamily="34" charset="0"/>
                <a:ea typeface="Arial" pitchFamily="34" charset="-122"/>
                <a:cs typeface="Arial" pitchFamily="34" charset="-120"/>
              </a:rPr>
              <a:t>are</a:t>
            </a:r>
            <a:pPr indent="0" marL="0">
              <a:buNone/>
            </a:pPr>
            <a:r>
              <a:rPr lang="en-US" sz="1500" dirty="0">
                <a:solidFill>
                  <a:srgbClr val="16171F"/>
                </a:solidFill>
                <a:latin typeface="Arial" pitchFamily="34" charset="0"/>
                <a:ea typeface="Arial" pitchFamily="34" charset="-122"/>
                <a:cs typeface="Arial" pitchFamily="34" charset="-120"/>
              </a:rPr>
              <a:t> his friends.</a:t>
            </a:r>
            <a:endParaRPr lang="en-US" sz="1500" dirty="0"/>
          </a:p>
        </p:txBody>
      </p:sp>
      <p:sp>
        <p:nvSpPr>
          <p:cNvPr id="40" name="Text 38"/>
          <p:cNvSpPr txBox="1"/>
          <p:nvPr/>
        </p:nvSpPr>
        <p:spPr>
          <a:xfrm>
            <a:off x="1737360" y="5475427"/>
            <a:ext cx="9966960" cy="237744"/>
          </a:xfrm>
          <a:prstGeom prst="rect">
            <a:avLst/>
          </a:prstGeom>
          <a:noFill/>
          <a:ln/>
        </p:spPr>
        <p:txBody>
          <a:bodyPr wrap="square" lIns="0" tIns="0" rIns="0" bIns="0" rtlCol="0" anchor="ctr"/>
          <a:lstStyle/>
          <a:p>
            <a:pPr indent="0" marL="0">
              <a:buNone/>
            </a:pPr>
            <a:r>
              <a:rPr lang="en-US" sz="1100" b="1" dirty="0">
                <a:solidFill>
                  <a:srgbClr val="B97F1E"/>
                </a:solidFill>
                <a:latin typeface="Arial" pitchFamily="34" charset="0"/>
                <a:ea typeface="Arial" pitchFamily="34" charset="-122"/>
                <a:cs typeface="Arial" pitchFamily="34" charset="-120"/>
              </a:rPr>
              <a:t>they</a:t>
            </a:r>
            <a:endParaRPr lang="en-US" sz="1100" dirty="0"/>
          </a:p>
        </p:txBody>
      </p:sp>
      <p:sp>
        <p:nvSpPr>
          <p:cNvPr id="41" name="Text 39"/>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150" b="1" dirty="0">
                <a:solidFill>
                  <a:srgbClr val="1F3557"/>
                </a:solidFill>
                <a:latin typeface="Arial" pitchFamily="34" charset="0"/>
                <a:ea typeface="Arial" pitchFamily="34" charset="-122"/>
                <a:cs typeface="Arial" pitchFamily="34" charset="-120"/>
              </a:rPr>
              <a:t>7 módulos saem deste texto: complete o verbo · Responda por escrito · Ache a frase errada · Afirmativas · Negativas · Escolha o pronome certo · A linha do tempo do dia</a:t>
            </a:r>
            <a:endParaRPr lang="en-US" sz="11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Texto novo — complete o verbo</a:t>
            </a:r>
            <a:endParaRPr lang="en-US" sz="2200" dirty="0"/>
          </a:p>
        </p:txBody>
      </p:sp>
      <p:sp>
        <p:nvSpPr>
          <p:cNvPr id="3" name="Shape 1"/>
          <p:cNvSpPr/>
          <p:nvPr/>
        </p:nvSpPr>
        <p:spPr>
          <a:xfrm>
            <a:off x="457200" y="987552"/>
            <a:ext cx="1051560" cy="310896"/>
          </a:xfrm>
          <a:prstGeom prst="roundRect">
            <a:avLst>
              <a:gd name="adj" fmla="val 47059"/>
            </a:avLst>
          </a:prstGeom>
          <a:solidFill>
            <a:srgbClr val="25706B"/>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8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Faça as duas primeiras em conjunto, no quadro, e as outras 11 na tela.</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25706B"/>
          </a:solidFill>
          <a:ln w="9525">
            <a:solidFill>
              <a:srgbClr val="25706B"/>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F2F4F7"/>
          </a:solidFill>
          <a:ln w="9525">
            <a:solidFill>
              <a:srgbClr val="D9DFE6"/>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F2F4F7"/>
          </a:solidFill>
          <a:ln w="9525">
            <a:solidFill>
              <a:srgbClr val="D9DFE6"/>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MÓDULO 13</a:t>
            </a:r>
            <a:endParaRPr lang="en-US" sz="900" dirty="0"/>
          </a:p>
        </p:txBody>
      </p:sp>
      <p:sp>
        <p:nvSpPr>
          <p:cNvPr id="21" name="Shape 19"/>
          <p:cNvSpPr/>
          <p:nvPr/>
        </p:nvSpPr>
        <p:spPr>
          <a:xfrm>
            <a:off x="457200" y="1536192"/>
            <a:ext cx="11247120" cy="530352"/>
          </a:xfrm>
          <a:prstGeom prst="roundRect">
            <a:avLst>
              <a:gd name="adj" fmla="val 10345"/>
            </a:avLst>
          </a:prstGeom>
          <a:solidFill>
            <a:srgbClr val="D9EBEA"/>
          </a:solidFill>
          <a:ln w="12700">
            <a:solidFill>
              <a:srgbClr val="25706B"/>
            </a:solidFill>
            <a:prstDash val="solid"/>
          </a:ln>
        </p:spPr>
      </p:sp>
      <p:sp>
        <p:nvSpPr>
          <p:cNvPr id="22" name="Text 20"/>
          <p:cNvSpPr txBox="1"/>
          <p:nvPr/>
        </p:nvSpPr>
        <p:spPr>
          <a:xfrm>
            <a:off x="658368" y="1536192"/>
            <a:ext cx="365760" cy="530352"/>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1.</a:t>
            </a:r>
            <a:endParaRPr lang="en-US" sz="1200" dirty="0"/>
          </a:p>
        </p:txBody>
      </p:sp>
      <p:sp>
        <p:nvSpPr>
          <p:cNvPr id="23" name="Text 21"/>
          <p:cNvSpPr txBox="1"/>
          <p:nvPr/>
        </p:nvSpPr>
        <p:spPr>
          <a:xfrm>
            <a:off x="1051560" y="1536192"/>
            <a:ext cx="5120640" cy="530352"/>
          </a:xfrm>
          <a:prstGeom prst="rect">
            <a:avLst/>
          </a:prstGeom>
          <a:noFill/>
          <a:ln/>
        </p:spPr>
        <p:txBody>
          <a:bodyPr wrap="square" lIns="0" tIns="0" rIns="0" bIns="0" rtlCol="0" anchor="ctr"/>
          <a:lstStyle/>
          <a:p>
            <a:pPr indent="0" marL="0">
              <a:buNone/>
            </a:pPr>
            <a:r>
              <a:rPr lang="en-US" sz="1400" dirty="0">
                <a:solidFill>
                  <a:srgbClr val="16171F"/>
                </a:solidFill>
                <a:latin typeface="Arial" pitchFamily="34" charset="0"/>
                <a:ea typeface="Arial" pitchFamily="34" charset="-122"/>
                <a:cs typeface="Arial" pitchFamily="34" charset="-120"/>
              </a:rPr>
              <a:t>It ___ eight o'clock.</a:t>
            </a:r>
            <a:endParaRPr lang="en-US" sz="1400" dirty="0"/>
          </a:p>
        </p:txBody>
      </p:sp>
      <p:sp>
        <p:nvSpPr>
          <p:cNvPr id="24" name="Text 22"/>
          <p:cNvSpPr txBox="1"/>
          <p:nvPr/>
        </p:nvSpPr>
        <p:spPr>
          <a:xfrm>
            <a:off x="6263640" y="1536192"/>
            <a:ext cx="3017520" cy="530352"/>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is · are · am</a:t>
            </a:r>
            <a:endParaRPr lang="en-US" sz="1250" dirty="0"/>
          </a:p>
        </p:txBody>
      </p:sp>
      <p:sp>
        <p:nvSpPr>
          <p:cNvPr id="25" name="Shape 23"/>
          <p:cNvSpPr/>
          <p:nvPr/>
        </p:nvSpPr>
        <p:spPr>
          <a:xfrm>
            <a:off x="9464040" y="1609344"/>
            <a:ext cx="1371600" cy="384048"/>
          </a:xfrm>
          <a:prstGeom prst="roundRect">
            <a:avLst>
              <a:gd name="adj" fmla="val 19048"/>
            </a:avLst>
          </a:prstGeom>
          <a:solidFill>
            <a:srgbClr val="DCEFE3"/>
          </a:solidFill>
          <a:ln w="12700">
            <a:solidFill>
              <a:srgbClr val="2E7D4F"/>
            </a:solidFill>
            <a:prstDash val="solid"/>
          </a:ln>
        </p:spPr>
      </p:sp>
      <p:sp>
        <p:nvSpPr>
          <p:cNvPr id="26" name="Text 24"/>
          <p:cNvSpPr txBox="1"/>
          <p:nvPr/>
        </p:nvSpPr>
        <p:spPr>
          <a:xfrm>
            <a:off x="9464040" y="1609344"/>
            <a:ext cx="1371600" cy="384048"/>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is</a:t>
            </a:r>
            <a:endParaRPr lang="en-US" sz="1350" dirty="0"/>
          </a:p>
        </p:txBody>
      </p:sp>
      <p:sp>
        <p:nvSpPr>
          <p:cNvPr id="27" name="Shape 25"/>
          <p:cNvSpPr/>
          <p:nvPr/>
        </p:nvSpPr>
        <p:spPr>
          <a:xfrm>
            <a:off x="457200" y="2139696"/>
            <a:ext cx="11247120" cy="530352"/>
          </a:xfrm>
          <a:prstGeom prst="roundRect">
            <a:avLst>
              <a:gd name="adj" fmla="val 10345"/>
            </a:avLst>
          </a:prstGeom>
          <a:solidFill>
            <a:srgbClr val="D9EBEA"/>
          </a:solidFill>
          <a:ln w="12700">
            <a:solidFill>
              <a:srgbClr val="25706B"/>
            </a:solidFill>
            <a:prstDash val="solid"/>
          </a:ln>
        </p:spPr>
      </p:sp>
      <p:sp>
        <p:nvSpPr>
          <p:cNvPr id="28" name="Text 26"/>
          <p:cNvSpPr txBox="1"/>
          <p:nvPr/>
        </p:nvSpPr>
        <p:spPr>
          <a:xfrm>
            <a:off x="658368" y="2139696"/>
            <a:ext cx="365760" cy="530352"/>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2.</a:t>
            </a:r>
            <a:endParaRPr lang="en-US" sz="1200" dirty="0"/>
          </a:p>
        </p:txBody>
      </p:sp>
      <p:sp>
        <p:nvSpPr>
          <p:cNvPr id="29" name="Text 27"/>
          <p:cNvSpPr txBox="1"/>
          <p:nvPr/>
        </p:nvSpPr>
        <p:spPr>
          <a:xfrm>
            <a:off x="1051560" y="2139696"/>
            <a:ext cx="5120640" cy="530352"/>
          </a:xfrm>
          <a:prstGeom prst="rect">
            <a:avLst/>
          </a:prstGeom>
          <a:noFill/>
          <a:ln/>
        </p:spPr>
        <p:txBody>
          <a:bodyPr wrap="square" lIns="0" tIns="0" rIns="0" bIns="0" rtlCol="0" anchor="ctr"/>
          <a:lstStyle/>
          <a:p>
            <a:pPr indent="0" marL="0">
              <a:buNone/>
            </a:pPr>
            <a:r>
              <a:rPr lang="en-US" sz="1400" dirty="0">
                <a:solidFill>
                  <a:srgbClr val="16171F"/>
                </a:solidFill>
                <a:latin typeface="Arial" pitchFamily="34" charset="0"/>
                <a:ea typeface="Arial" pitchFamily="34" charset="-122"/>
                <a:cs typeface="Arial" pitchFamily="34" charset="-120"/>
              </a:rPr>
              <a:t>He ___ early.</a:t>
            </a:r>
            <a:endParaRPr lang="en-US" sz="1400" dirty="0"/>
          </a:p>
        </p:txBody>
      </p:sp>
      <p:sp>
        <p:nvSpPr>
          <p:cNvPr id="30" name="Text 28"/>
          <p:cNvSpPr txBox="1"/>
          <p:nvPr/>
        </p:nvSpPr>
        <p:spPr>
          <a:xfrm>
            <a:off x="6263640" y="2139696"/>
            <a:ext cx="3017520" cy="530352"/>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am · is · are</a:t>
            </a:r>
            <a:endParaRPr lang="en-US" sz="1250" dirty="0"/>
          </a:p>
        </p:txBody>
      </p:sp>
      <p:sp>
        <p:nvSpPr>
          <p:cNvPr id="31" name="Shape 29"/>
          <p:cNvSpPr/>
          <p:nvPr/>
        </p:nvSpPr>
        <p:spPr>
          <a:xfrm>
            <a:off x="9464040" y="2212848"/>
            <a:ext cx="1371600" cy="384048"/>
          </a:xfrm>
          <a:prstGeom prst="roundRect">
            <a:avLst>
              <a:gd name="adj" fmla="val 19048"/>
            </a:avLst>
          </a:prstGeom>
          <a:solidFill>
            <a:srgbClr val="DCEFE3"/>
          </a:solidFill>
          <a:ln w="12700">
            <a:solidFill>
              <a:srgbClr val="2E7D4F"/>
            </a:solidFill>
            <a:prstDash val="solid"/>
          </a:ln>
        </p:spPr>
      </p:sp>
      <p:sp>
        <p:nvSpPr>
          <p:cNvPr id="32" name="Text 30"/>
          <p:cNvSpPr txBox="1"/>
          <p:nvPr/>
        </p:nvSpPr>
        <p:spPr>
          <a:xfrm>
            <a:off x="9464040" y="2212848"/>
            <a:ext cx="1371600" cy="384048"/>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is</a:t>
            </a:r>
            <a:endParaRPr lang="en-US" sz="1350" dirty="0"/>
          </a:p>
        </p:txBody>
      </p:sp>
      <p:sp>
        <p:nvSpPr>
          <p:cNvPr id="33" name="Shape 31"/>
          <p:cNvSpPr/>
          <p:nvPr/>
        </p:nvSpPr>
        <p:spPr>
          <a:xfrm>
            <a:off x="457200" y="2743200"/>
            <a:ext cx="11247120" cy="530352"/>
          </a:xfrm>
          <a:prstGeom prst="roundRect">
            <a:avLst>
              <a:gd name="adj" fmla="val 10345"/>
            </a:avLst>
          </a:prstGeom>
          <a:solidFill>
            <a:srgbClr val="FFFFFF"/>
          </a:solidFill>
          <a:ln w="12700">
            <a:solidFill>
              <a:srgbClr val="D9DFE6"/>
            </a:solidFill>
            <a:prstDash val="solid"/>
          </a:ln>
        </p:spPr>
      </p:sp>
      <p:sp>
        <p:nvSpPr>
          <p:cNvPr id="34" name="Text 32"/>
          <p:cNvSpPr txBox="1"/>
          <p:nvPr/>
        </p:nvSpPr>
        <p:spPr>
          <a:xfrm>
            <a:off x="658368" y="2743200"/>
            <a:ext cx="365760" cy="530352"/>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3.</a:t>
            </a:r>
            <a:endParaRPr lang="en-US" sz="1200" dirty="0"/>
          </a:p>
        </p:txBody>
      </p:sp>
      <p:sp>
        <p:nvSpPr>
          <p:cNvPr id="35" name="Text 33"/>
          <p:cNvSpPr txBox="1"/>
          <p:nvPr/>
        </p:nvSpPr>
        <p:spPr>
          <a:xfrm>
            <a:off x="1051560" y="2743200"/>
            <a:ext cx="5120640" cy="530352"/>
          </a:xfrm>
          <a:prstGeom prst="rect">
            <a:avLst/>
          </a:prstGeom>
          <a:noFill/>
          <a:ln/>
        </p:spPr>
        <p:txBody>
          <a:bodyPr wrap="square" lIns="0" tIns="0" rIns="0" bIns="0" rtlCol="0" anchor="ctr"/>
          <a:lstStyle/>
          <a:p>
            <a:pPr indent="0" marL="0">
              <a:buNone/>
            </a:pPr>
            <a:r>
              <a:rPr lang="en-US" sz="1400" dirty="0">
                <a:solidFill>
                  <a:srgbClr val="16171F"/>
                </a:solidFill>
                <a:latin typeface="Arial" pitchFamily="34" charset="0"/>
                <a:ea typeface="Arial" pitchFamily="34" charset="-122"/>
                <a:cs typeface="Arial" pitchFamily="34" charset="-120"/>
              </a:rPr>
              <a:t>“I ___ the new boy,”</a:t>
            </a:r>
            <a:endParaRPr lang="en-US" sz="1400" dirty="0"/>
          </a:p>
        </p:txBody>
      </p:sp>
      <p:sp>
        <p:nvSpPr>
          <p:cNvPr id="36" name="Text 34"/>
          <p:cNvSpPr txBox="1"/>
          <p:nvPr/>
        </p:nvSpPr>
        <p:spPr>
          <a:xfrm>
            <a:off x="6263640" y="2743200"/>
            <a:ext cx="3017520" cy="530352"/>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am · is · are</a:t>
            </a:r>
            <a:endParaRPr lang="en-US" sz="1250" dirty="0"/>
          </a:p>
        </p:txBody>
      </p:sp>
      <p:sp>
        <p:nvSpPr>
          <p:cNvPr id="37" name="Shape 35"/>
          <p:cNvSpPr/>
          <p:nvPr/>
        </p:nvSpPr>
        <p:spPr>
          <a:xfrm>
            <a:off x="9464040" y="2816352"/>
            <a:ext cx="1371600" cy="384048"/>
          </a:xfrm>
          <a:prstGeom prst="roundRect">
            <a:avLst>
              <a:gd name="adj" fmla="val 19048"/>
            </a:avLst>
          </a:prstGeom>
          <a:solidFill>
            <a:srgbClr val="DCEFE3"/>
          </a:solidFill>
          <a:ln w="12700">
            <a:solidFill>
              <a:srgbClr val="2E7D4F"/>
            </a:solidFill>
            <a:prstDash val="solid"/>
          </a:ln>
        </p:spPr>
      </p:sp>
      <p:sp>
        <p:nvSpPr>
          <p:cNvPr id="38" name="Text 36"/>
          <p:cNvSpPr txBox="1"/>
          <p:nvPr/>
        </p:nvSpPr>
        <p:spPr>
          <a:xfrm>
            <a:off x="9464040" y="2816352"/>
            <a:ext cx="1371600" cy="384048"/>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am</a:t>
            </a:r>
            <a:endParaRPr lang="en-US" sz="1350" dirty="0"/>
          </a:p>
        </p:txBody>
      </p:sp>
      <p:sp>
        <p:nvSpPr>
          <p:cNvPr id="39" name="Shape 37"/>
          <p:cNvSpPr/>
          <p:nvPr/>
        </p:nvSpPr>
        <p:spPr>
          <a:xfrm>
            <a:off x="457200" y="3346704"/>
            <a:ext cx="11247120" cy="530352"/>
          </a:xfrm>
          <a:prstGeom prst="roundRect">
            <a:avLst>
              <a:gd name="adj" fmla="val 10345"/>
            </a:avLst>
          </a:prstGeom>
          <a:solidFill>
            <a:srgbClr val="FFFFFF"/>
          </a:solidFill>
          <a:ln w="12700">
            <a:solidFill>
              <a:srgbClr val="D9DFE6"/>
            </a:solidFill>
            <a:prstDash val="solid"/>
          </a:ln>
        </p:spPr>
      </p:sp>
      <p:sp>
        <p:nvSpPr>
          <p:cNvPr id="40" name="Text 38"/>
          <p:cNvSpPr txBox="1"/>
          <p:nvPr/>
        </p:nvSpPr>
        <p:spPr>
          <a:xfrm>
            <a:off x="658368" y="3346704"/>
            <a:ext cx="365760" cy="530352"/>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4.</a:t>
            </a:r>
            <a:endParaRPr lang="en-US" sz="1200" dirty="0"/>
          </a:p>
        </p:txBody>
      </p:sp>
      <p:sp>
        <p:nvSpPr>
          <p:cNvPr id="41" name="Text 39"/>
          <p:cNvSpPr txBox="1"/>
          <p:nvPr/>
        </p:nvSpPr>
        <p:spPr>
          <a:xfrm>
            <a:off x="1051560" y="3346704"/>
            <a:ext cx="5120640" cy="530352"/>
          </a:xfrm>
          <a:prstGeom prst="rect">
            <a:avLst/>
          </a:prstGeom>
          <a:noFill/>
          <a:ln/>
        </p:spPr>
        <p:txBody>
          <a:bodyPr wrap="square" lIns="0" tIns="0" rIns="0" bIns="0" rtlCol="0" anchor="ctr"/>
          <a:lstStyle/>
          <a:p>
            <a:pPr indent="0" marL="0">
              <a:buNone/>
            </a:pPr>
            <a:r>
              <a:rPr lang="en-US" sz="1400" dirty="0">
                <a:solidFill>
                  <a:srgbClr val="16171F"/>
                </a:solidFill>
                <a:latin typeface="Arial" pitchFamily="34" charset="0"/>
                <a:ea typeface="Arial" pitchFamily="34" charset="-122"/>
                <a:cs typeface="Arial" pitchFamily="34" charset="-120"/>
              </a:rPr>
              <a:t>Amy and Sam ___ in the classroom.</a:t>
            </a:r>
            <a:endParaRPr lang="en-US" sz="1400" dirty="0"/>
          </a:p>
        </p:txBody>
      </p:sp>
      <p:sp>
        <p:nvSpPr>
          <p:cNvPr id="42" name="Text 40"/>
          <p:cNvSpPr txBox="1"/>
          <p:nvPr/>
        </p:nvSpPr>
        <p:spPr>
          <a:xfrm>
            <a:off x="6263640" y="3346704"/>
            <a:ext cx="3017520" cy="530352"/>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is · are · am</a:t>
            </a:r>
            <a:endParaRPr lang="en-US" sz="1250" dirty="0"/>
          </a:p>
        </p:txBody>
      </p:sp>
      <p:sp>
        <p:nvSpPr>
          <p:cNvPr id="43" name="Shape 41"/>
          <p:cNvSpPr/>
          <p:nvPr/>
        </p:nvSpPr>
        <p:spPr>
          <a:xfrm>
            <a:off x="9464040" y="3419856"/>
            <a:ext cx="1371600" cy="384048"/>
          </a:xfrm>
          <a:prstGeom prst="roundRect">
            <a:avLst>
              <a:gd name="adj" fmla="val 19048"/>
            </a:avLst>
          </a:prstGeom>
          <a:solidFill>
            <a:srgbClr val="DCEFE3"/>
          </a:solidFill>
          <a:ln w="12700">
            <a:solidFill>
              <a:srgbClr val="2E7D4F"/>
            </a:solidFill>
            <a:prstDash val="solid"/>
          </a:ln>
        </p:spPr>
      </p:sp>
      <p:sp>
        <p:nvSpPr>
          <p:cNvPr id="44" name="Text 42"/>
          <p:cNvSpPr txBox="1"/>
          <p:nvPr/>
        </p:nvSpPr>
        <p:spPr>
          <a:xfrm>
            <a:off x="9464040" y="3419856"/>
            <a:ext cx="1371600" cy="384048"/>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are</a:t>
            </a:r>
            <a:endParaRPr lang="en-US" sz="1350" dirty="0"/>
          </a:p>
        </p:txBody>
      </p:sp>
      <p:sp>
        <p:nvSpPr>
          <p:cNvPr id="45" name="Shape 43"/>
          <p:cNvSpPr/>
          <p:nvPr/>
        </p:nvSpPr>
        <p:spPr>
          <a:xfrm>
            <a:off x="457200" y="3950208"/>
            <a:ext cx="11247120" cy="530352"/>
          </a:xfrm>
          <a:prstGeom prst="roundRect">
            <a:avLst>
              <a:gd name="adj" fmla="val 10345"/>
            </a:avLst>
          </a:prstGeom>
          <a:solidFill>
            <a:srgbClr val="FFFFFF"/>
          </a:solidFill>
          <a:ln w="12700">
            <a:solidFill>
              <a:srgbClr val="D9DFE6"/>
            </a:solidFill>
            <a:prstDash val="solid"/>
          </a:ln>
        </p:spPr>
      </p:sp>
      <p:sp>
        <p:nvSpPr>
          <p:cNvPr id="46" name="Text 44"/>
          <p:cNvSpPr txBox="1"/>
          <p:nvPr/>
        </p:nvSpPr>
        <p:spPr>
          <a:xfrm>
            <a:off x="658368" y="3950208"/>
            <a:ext cx="365760" cy="530352"/>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5.</a:t>
            </a:r>
            <a:endParaRPr lang="en-US" sz="1200" dirty="0"/>
          </a:p>
        </p:txBody>
      </p:sp>
      <p:sp>
        <p:nvSpPr>
          <p:cNvPr id="47" name="Text 45"/>
          <p:cNvSpPr txBox="1"/>
          <p:nvPr/>
        </p:nvSpPr>
        <p:spPr>
          <a:xfrm>
            <a:off x="1051560" y="3950208"/>
            <a:ext cx="5120640" cy="530352"/>
          </a:xfrm>
          <a:prstGeom prst="rect">
            <a:avLst/>
          </a:prstGeom>
          <a:noFill/>
          <a:ln/>
        </p:spPr>
        <p:txBody>
          <a:bodyPr wrap="square" lIns="0" tIns="0" rIns="0" bIns="0" rtlCol="0" anchor="ctr"/>
          <a:lstStyle/>
          <a:p>
            <a:pPr indent="0" marL="0">
              <a:buNone/>
            </a:pPr>
            <a:r>
              <a:rPr lang="en-US" sz="1400" dirty="0">
                <a:solidFill>
                  <a:srgbClr val="16171F"/>
                </a:solidFill>
                <a:latin typeface="Arial" pitchFamily="34" charset="0"/>
                <a:ea typeface="Arial" pitchFamily="34" charset="-122"/>
                <a:cs typeface="Arial" pitchFamily="34" charset="-120"/>
              </a:rPr>
              <a:t>“We ___ here!”</a:t>
            </a:r>
            <a:endParaRPr lang="en-US" sz="1400" dirty="0"/>
          </a:p>
        </p:txBody>
      </p:sp>
      <p:sp>
        <p:nvSpPr>
          <p:cNvPr id="48" name="Text 46"/>
          <p:cNvSpPr txBox="1"/>
          <p:nvPr/>
        </p:nvSpPr>
        <p:spPr>
          <a:xfrm>
            <a:off x="6263640" y="3950208"/>
            <a:ext cx="3017520" cy="530352"/>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am · are · is</a:t>
            </a:r>
            <a:endParaRPr lang="en-US" sz="1250" dirty="0"/>
          </a:p>
        </p:txBody>
      </p:sp>
      <p:sp>
        <p:nvSpPr>
          <p:cNvPr id="49" name="Shape 47"/>
          <p:cNvSpPr/>
          <p:nvPr/>
        </p:nvSpPr>
        <p:spPr>
          <a:xfrm>
            <a:off x="9464040" y="4023360"/>
            <a:ext cx="1371600" cy="384048"/>
          </a:xfrm>
          <a:prstGeom prst="roundRect">
            <a:avLst>
              <a:gd name="adj" fmla="val 19048"/>
            </a:avLst>
          </a:prstGeom>
          <a:solidFill>
            <a:srgbClr val="DCEFE3"/>
          </a:solidFill>
          <a:ln w="12700">
            <a:solidFill>
              <a:srgbClr val="2E7D4F"/>
            </a:solidFill>
            <a:prstDash val="solid"/>
          </a:ln>
        </p:spPr>
      </p:sp>
      <p:sp>
        <p:nvSpPr>
          <p:cNvPr id="50" name="Text 48"/>
          <p:cNvSpPr txBox="1"/>
          <p:nvPr/>
        </p:nvSpPr>
        <p:spPr>
          <a:xfrm>
            <a:off x="9464040" y="4023360"/>
            <a:ext cx="1371600" cy="384048"/>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are</a:t>
            </a:r>
            <a:endParaRPr lang="en-US" sz="1350" dirty="0"/>
          </a:p>
        </p:txBody>
      </p:sp>
      <p:sp>
        <p:nvSpPr>
          <p:cNvPr id="51" name="Shape 49"/>
          <p:cNvSpPr/>
          <p:nvPr/>
        </p:nvSpPr>
        <p:spPr>
          <a:xfrm>
            <a:off x="457200" y="4553712"/>
            <a:ext cx="11247120" cy="530352"/>
          </a:xfrm>
          <a:prstGeom prst="roundRect">
            <a:avLst>
              <a:gd name="adj" fmla="val 10345"/>
            </a:avLst>
          </a:prstGeom>
          <a:solidFill>
            <a:srgbClr val="FFFFFF"/>
          </a:solidFill>
          <a:ln w="12700">
            <a:solidFill>
              <a:srgbClr val="D9DFE6"/>
            </a:solidFill>
            <a:prstDash val="solid"/>
          </a:ln>
        </p:spPr>
      </p:sp>
      <p:sp>
        <p:nvSpPr>
          <p:cNvPr id="52" name="Text 50"/>
          <p:cNvSpPr txBox="1"/>
          <p:nvPr/>
        </p:nvSpPr>
        <p:spPr>
          <a:xfrm>
            <a:off x="658368" y="4553712"/>
            <a:ext cx="365760" cy="530352"/>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6.</a:t>
            </a:r>
            <a:endParaRPr lang="en-US" sz="1200" dirty="0"/>
          </a:p>
        </p:txBody>
      </p:sp>
      <p:sp>
        <p:nvSpPr>
          <p:cNvPr id="53" name="Text 51"/>
          <p:cNvSpPr txBox="1"/>
          <p:nvPr/>
        </p:nvSpPr>
        <p:spPr>
          <a:xfrm>
            <a:off x="1051560" y="4553712"/>
            <a:ext cx="5120640" cy="530352"/>
          </a:xfrm>
          <a:prstGeom prst="rect">
            <a:avLst/>
          </a:prstGeom>
          <a:noFill/>
          <a:ln/>
        </p:spPr>
        <p:txBody>
          <a:bodyPr wrap="square" lIns="0" tIns="0" rIns="0" bIns="0" rtlCol="0" anchor="ctr"/>
          <a:lstStyle/>
          <a:p>
            <a:pPr indent="0" marL="0">
              <a:buNone/>
            </a:pPr>
            <a:r>
              <a:rPr lang="en-US" sz="1400" dirty="0">
                <a:solidFill>
                  <a:srgbClr val="16171F"/>
                </a:solidFill>
                <a:latin typeface="Arial" pitchFamily="34" charset="0"/>
                <a:ea typeface="Arial" pitchFamily="34" charset="-122"/>
                <a:cs typeface="Arial" pitchFamily="34" charset="-120"/>
              </a:rPr>
              <a:t>“You ___ our friend now, Daniel.”</a:t>
            </a:r>
            <a:endParaRPr lang="en-US" sz="1400" dirty="0"/>
          </a:p>
        </p:txBody>
      </p:sp>
      <p:sp>
        <p:nvSpPr>
          <p:cNvPr id="54" name="Text 52"/>
          <p:cNvSpPr txBox="1"/>
          <p:nvPr/>
        </p:nvSpPr>
        <p:spPr>
          <a:xfrm>
            <a:off x="6263640" y="4553712"/>
            <a:ext cx="3017520" cy="530352"/>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are · is · am</a:t>
            </a:r>
            <a:endParaRPr lang="en-US" sz="1250" dirty="0"/>
          </a:p>
        </p:txBody>
      </p:sp>
      <p:sp>
        <p:nvSpPr>
          <p:cNvPr id="55" name="Shape 53"/>
          <p:cNvSpPr/>
          <p:nvPr/>
        </p:nvSpPr>
        <p:spPr>
          <a:xfrm>
            <a:off x="9464040" y="4626864"/>
            <a:ext cx="1371600" cy="384048"/>
          </a:xfrm>
          <a:prstGeom prst="roundRect">
            <a:avLst>
              <a:gd name="adj" fmla="val 19048"/>
            </a:avLst>
          </a:prstGeom>
          <a:solidFill>
            <a:srgbClr val="DCEFE3"/>
          </a:solidFill>
          <a:ln w="12700">
            <a:solidFill>
              <a:srgbClr val="2E7D4F"/>
            </a:solidFill>
            <a:prstDash val="solid"/>
          </a:ln>
        </p:spPr>
      </p:sp>
      <p:sp>
        <p:nvSpPr>
          <p:cNvPr id="56" name="Text 54"/>
          <p:cNvSpPr txBox="1"/>
          <p:nvPr/>
        </p:nvSpPr>
        <p:spPr>
          <a:xfrm>
            <a:off x="9464040" y="4626864"/>
            <a:ext cx="1371600" cy="384048"/>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are</a:t>
            </a:r>
            <a:endParaRPr lang="en-US" sz="1350" dirty="0"/>
          </a:p>
        </p:txBody>
      </p:sp>
      <p:sp>
        <p:nvSpPr>
          <p:cNvPr id="57" name="Shape 55"/>
          <p:cNvSpPr/>
          <p:nvPr/>
        </p:nvSpPr>
        <p:spPr>
          <a:xfrm>
            <a:off x="457200" y="5157216"/>
            <a:ext cx="11247120" cy="530352"/>
          </a:xfrm>
          <a:prstGeom prst="roundRect">
            <a:avLst>
              <a:gd name="adj" fmla="val 10345"/>
            </a:avLst>
          </a:prstGeom>
          <a:solidFill>
            <a:srgbClr val="FFFFFF"/>
          </a:solidFill>
          <a:ln w="12700">
            <a:solidFill>
              <a:srgbClr val="D9DFE6"/>
            </a:solidFill>
            <a:prstDash val="solid"/>
          </a:ln>
        </p:spPr>
      </p:sp>
      <p:sp>
        <p:nvSpPr>
          <p:cNvPr id="58" name="Text 56"/>
          <p:cNvSpPr txBox="1"/>
          <p:nvPr/>
        </p:nvSpPr>
        <p:spPr>
          <a:xfrm>
            <a:off x="658368" y="5157216"/>
            <a:ext cx="365760" cy="530352"/>
          </a:xfrm>
          <a:prstGeom prst="rect">
            <a:avLst/>
          </a:prstGeom>
          <a:noFill/>
          <a:ln/>
        </p:spPr>
        <p:txBody>
          <a:bodyPr wrap="square" lIns="0" tIns="0" rIns="0" bIns="0" rtlCol="0" anchor="ctr"/>
          <a:lstStyle/>
          <a:p>
            <a:pPr indent="0" marL="0">
              <a:buNone/>
            </a:pPr>
            <a:r>
              <a:rPr lang="en-US" sz="1200" b="1" dirty="0">
                <a:solidFill>
                  <a:srgbClr val="25706B"/>
                </a:solidFill>
                <a:latin typeface="Arial" pitchFamily="34" charset="0"/>
                <a:ea typeface="Arial" pitchFamily="34" charset="-122"/>
                <a:cs typeface="Arial" pitchFamily="34" charset="-120"/>
              </a:rPr>
              <a:t>7.</a:t>
            </a:r>
            <a:endParaRPr lang="en-US" sz="1200" dirty="0"/>
          </a:p>
        </p:txBody>
      </p:sp>
      <p:sp>
        <p:nvSpPr>
          <p:cNvPr id="59" name="Text 57"/>
          <p:cNvSpPr txBox="1"/>
          <p:nvPr/>
        </p:nvSpPr>
        <p:spPr>
          <a:xfrm>
            <a:off x="1051560" y="5157216"/>
            <a:ext cx="5120640" cy="530352"/>
          </a:xfrm>
          <a:prstGeom prst="rect">
            <a:avLst/>
          </a:prstGeom>
          <a:noFill/>
          <a:ln/>
        </p:spPr>
        <p:txBody>
          <a:bodyPr wrap="square" lIns="0" tIns="0" rIns="0" bIns="0" rtlCol="0" anchor="ctr"/>
          <a:lstStyle/>
          <a:p>
            <a:pPr indent="0" marL="0">
              <a:buNone/>
            </a:pPr>
            <a:r>
              <a:rPr lang="en-US" sz="1400" dirty="0">
                <a:solidFill>
                  <a:srgbClr val="16171F"/>
                </a:solidFill>
                <a:latin typeface="Arial" pitchFamily="34" charset="0"/>
                <a:ea typeface="Arial" pitchFamily="34" charset="-122"/>
                <a:cs typeface="Arial" pitchFamily="34" charset="-120"/>
              </a:rPr>
              <a:t>Miss Hill ___ at the board.</a:t>
            </a:r>
            <a:endParaRPr lang="en-US" sz="1400" dirty="0"/>
          </a:p>
        </p:txBody>
      </p:sp>
      <p:sp>
        <p:nvSpPr>
          <p:cNvPr id="60" name="Text 58"/>
          <p:cNvSpPr txBox="1"/>
          <p:nvPr/>
        </p:nvSpPr>
        <p:spPr>
          <a:xfrm>
            <a:off x="6263640" y="5157216"/>
            <a:ext cx="3017520" cy="530352"/>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are · is · am</a:t>
            </a:r>
            <a:endParaRPr lang="en-US" sz="1250" dirty="0"/>
          </a:p>
        </p:txBody>
      </p:sp>
      <p:sp>
        <p:nvSpPr>
          <p:cNvPr id="61" name="Shape 59"/>
          <p:cNvSpPr/>
          <p:nvPr/>
        </p:nvSpPr>
        <p:spPr>
          <a:xfrm>
            <a:off x="9464040" y="5230368"/>
            <a:ext cx="1371600" cy="384048"/>
          </a:xfrm>
          <a:prstGeom prst="roundRect">
            <a:avLst>
              <a:gd name="adj" fmla="val 19048"/>
            </a:avLst>
          </a:prstGeom>
          <a:solidFill>
            <a:srgbClr val="DCEFE3"/>
          </a:solidFill>
          <a:ln w="12700">
            <a:solidFill>
              <a:srgbClr val="2E7D4F"/>
            </a:solidFill>
            <a:prstDash val="solid"/>
          </a:ln>
        </p:spPr>
      </p:sp>
      <p:sp>
        <p:nvSpPr>
          <p:cNvPr id="62" name="Text 60"/>
          <p:cNvSpPr txBox="1"/>
          <p:nvPr/>
        </p:nvSpPr>
        <p:spPr>
          <a:xfrm>
            <a:off x="9464040" y="5230368"/>
            <a:ext cx="1371600" cy="384048"/>
          </a:xfrm>
          <a:prstGeom prst="rect">
            <a:avLst/>
          </a:prstGeom>
          <a:noFill/>
          <a:ln/>
        </p:spPr>
        <p:txBody>
          <a:bodyPr wrap="square" lIns="0" tIns="0" rIns="0" bIns="0" rtlCol="0" anchor="ctr"/>
          <a:lstStyle/>
          <a:p>
            <a:pPr algn="ctr" indent="0" marL="0">
              <a:buNone/>
            </a:pPr>
            <a:r>
              <a:rPr lang="en-US" sz="1350" b="1" dirty="0">
                <a:solidFill>
                  <a:srgbClr val="2E7D4F"/>
                </a:solidFill>
                <a:latin typeface="Arial" pitchFamily="34" charset="0"/>
                <a:ea typeface="Arial" pitchFamily="34" charset="-122"/>
                <a:cs typeface="Arial" pitchFamily="34" charset="-120"/>
              </a:rPr>
              <a:t>is</a:t>
            </a:r>
            <a:endParaRPr lang="en-US" sz="1350" dirty="0"/>
          </a:p>
        </p:txBody>
      </p:sp>
      <p:sp>
        <p:nvSpPr>
          <p:cNvPr id="63" name="Text 61"/>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250" b="1" dirty="0">
                <a:solidFill>
                  <a:srgbClr val="25706B"/>
                </a:solidFill>
                <a:latin typeface="Arial" pitchFamily="34" charset="0"/>
                <a:ea typeface="Arial" pitchFamily="34" charset="-122"/>
                <a:cs typeface="Arial" pitchFamily="34" charset="-120"/>
              </a:rPr>
              <a:t>As duas primeiras no quadro, dizendo o raciocínio em voz alta. As outras 11 na plataforma — são precisas 11 de 13.</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Escrita — de uma frase a um texto</a:t>
            </a:r>
            <a:endParaRPr lang="en-US" sz="2200" dirty="0"/>
          </a:p>
        </p:txBody>
      </p:sp>
      <p:sp>
        <p:nvSpPr>
          <p:cNvPr id="3" name="Shape 1"/>
          <p:cNvSpPr/>
          <p:nvPr/>
        </p:nvSpPr>
        <p:spPr>
          <a:xfrm>
            <a:off x="457200" y="987552"/>
            <a:ext cx="1051560" cy="310896"/>
          </a:xfrm>
          <a:prstGeom prst="roundRect">
            <a:avLst>
              <a:gd name="adj" fmla="val 47059"/>
            </a:avLst>
          </a:prstGeom>
          <a:solidFill>
            <a:srgbClr val="6B5B95"/>
          </a:solidFill>
          <a:ln/>
        </p:spPr>
      </p:sp>
      <p:sp>
        <p:nvSpPr>
          <p:cNvPr id="4" name="Text 2"/>
          <p:cNvSpPr txBox="1"/>
          <p:nvPr/>
        </p:nvSpPr>
        <p:spPr>
          <a:xfrm>
            <a:off x="457200" y="987552"/>
            <a:ext cx="105156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 8 min</a:t>
            </a:r>
            <a:endParaRPr lang="en-US" sz="1200" dirty="0"/>
          </a:p>
        </p:txBody>
      </p:sp>
      <p:sp>
        <p:nvSpPr>
          <p:cNvPr id="5" name="Text 3"/>
          <p:cNvSpPr txBox="1"/>
          <p:nvPr/>
        </p:nvSpPr>
        <p:spPr>
          <a:xfrm>
            <a:off x="1627632" y="969264"/>
            <a:ext cx="1005840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Duas tarefas do módulo 12. O que a segunda faz que a primeira não faz?</a:t>
            </a:r>
            <a:endParaRPr lang="en-US" sz="1300" dirty="0"/>
          </a:p>
        </p:txBody>
      </p:sp>
      <p:sp>
        <p:nvSpPr>
          <p:cNvPr id="6" name="Text 4"/>
          <p:cNvSpPr txBox="1"/>
          <p:nvPr/>
        </p:nvSpPr>
        <p:spPr>
          <a:xfrm>
            <a:off x="5664708" y="475488"/>
            <a:ext cx="1371600" cy="274320"/>
          </a:xfrm>
          <a:prstGeom prst="rect">
            <a:avLst/>
          </a:prstGeom>
          <a:noFill/>
          <a:ln/>
        </p:spPr>
        <p:txBody>
          <a:bodyPr wrap="square" lIns="0" tIns="0" rIns="0" bIns="0" rtlCol="0" anchor="ctr"/>
          <a:lstStyle/>
          <a:p>
            <a:pPr algn="r" indent="0" marL="0">
              <a:buNone/>
            </a:pPr>
            <a:r>
              <a:rPr lang="en-US" sz="900" b="1" dirty="0">
                <a:solidFill>
                  <a:srgbClr val="5C6874"/>
                </a:solidFill>
                <a:latin typeface="Arial" pitchFamily="34" charset="0"/>
                <a:ea typeface="Arial" pitchFamily="34" charset="-122"/>
                <a:cs typeface="Arial" pitchFamily="34" charset="-120"/>
              </a:rPr>
              <a:t>HABILIDADE →</a:t>
            </a:r>
            <a:endParaRPr lang="en-US" sz="900" dirty="0"/>
          </a:p>
        </p:txBody>
      </p:sp>
      <p:sp>
        <p:nvSpPr>
          <p:cNvPr id="7" name="Shape 5"/>
          <p:cNvSpPr/>
          <p:nvPr/>
        </p:nvSpPr>
        <p:spPr>
          <a:xfrm>
            <a:off x="7127748" y="475488"/>
            <a:ext cx="786384" cy="274320"/>
          </a:xfrm>
          <a:prstGeom prst="roundRect">
            <a:avLst>
              <a:gd name="adj" fmla="val 46667"/>
            </a:avLst>
          </a:prstGeom>
          <a:solidFill>
            <a:srgbClr val="F2F4F7"/>
          </a:solidFill>
          <a:ln w="9525">
            <a:solidFill>
              <a:srgbClr val="D9DFE6"/>
            </a:solidFill>
            <a:prstDash val="solid"/>
          </a:ln>
        </p:spPr>
      </p:sp>
      <p:sp>
        <p:nvSpPr>
          <p:cNvPr id="8" name="Text 6"/>
          <p:cNvSpPr txBox="1"/>
          <p:nvPr/>
        </p:nvSpPr>
        <p:spPr>
          <a:xfrm>
            <a:off x="7127748" y="475488"/>
            <a:ext cx="78638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PALAVRAS</a:t>
            </a:r>
            <a:endParaRPr lang="en-US" sz="800" dirty="0"/>
          </a:p>
        </p:txBody>
      </p:sp>
      <p:sp>
        <p:nvSpPr>
          <p:cNvPr id="9" name="Shape 7"/>
          <p:cNvSpPr/>
          <p:nvPr/>
        </p:nvSpPr>
        <p:spPr>
          <a:xfrm>
            <a:off x="7987284" y="475488"/>
            <a:ext cx="649224" cy="274320"/>
          </a:xfrm>
          <a:prstGeom prst="roundRect">
            <a:avLst>
              <a:gd name="adj" fmla="val 46667"/>
            </a:avLst>
          </a:prstGeom>
          <a:solidFill>
            <a:srgbClr val="F2F4F7"/>
          </a:solidFill>
          <a:ln w="9525">
            <a:solidFill>
              <a:srgbClr val="D9DFE6"/>
            </a:solidFill>
            <a:prstDash val="solid"/>
          </a:ln>
        </p:spPr>
      </p:sp>
      <p:sp>
        <p:nvSpPr>
          <p:cNvPr id="10" name="Text 8"/>
          <p:cNvSpPr txBox="1"/>
          <p:nvPr/>
        </p:nvSpPr>
        <p:spPr>
          <a:xfrm>
            <a:off x="7987284" y="475488"/>
            <a:ext cx="64922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ESCUTA</a:t>
            </a:r>
            <a:endParaRPr lang="en-US" sz="800" dirty="0"/>
          </a:p>
        </p:txBody>
      </p:sp>
      <p:sp>
        <p:nvSpPr>
          <p:cNvPr id="11" name="Shape 9"/>
          <p:cNvSpPr/>
          <p:nvPr/>
        </p:nvSpPr>
        <p:spPr>
          <a:xfrm>
            <a:off x="8709660" y="475488"/>
            <a:ext cx="854964" cy="274320"/>
          </a:xfrm>
          <a:prstGeom prst="roundRect">
            <a:avLst>
              <a:gd name="adj" fmla="val 46667"/>
            </a:avLst>
          </a:prstGeom>
          <a:solidFill>
            <a:srgbClr val="F2F4F7"/>
          </a:solidFill>
          <a:ln w="9525">
            <a:solidFill>
              <a:srgbClr val="D9DFE6"/>
            </a:solidFill>
            <a:prstDash val="solid"/>
          </a:ln>
        </p:spPr>
      </p:sp>
      <p:sp>
        <p:nvSpPr>
          <p:cNvPr id="12" name="Text 10"/>
          <p:cNvSpPr txBox="1"/>
          <p:nvPr/>
        </p:nvSpPr>
        <p:spPr>
          <a:xfrm>
            <a:off x="8709660" y="475488"/>
            <a:ext cx="8549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GRAMÁTICA</a:t>
            </a:r>
            <a:endParaRPr lang="en-US" sz="800" dirty="0"/>
          </a:p>
        </p:txBody>
      </p:sp>
      <p:sp>
        <p:nvSpPr>
          <p:cNvPr id="13" name="Shape 11"/>
          <p:cNvSpPr/>
          <p:nvPr/>
        </p:nvSpPr>
        <p:spPr>
          <a:xfrm>
            <a:off x="9637776" y="475488"/>
            <a:ext cx="512064" cy="274320"/>
          </a:xfrm>
          <a:prstGeom prst="roundRect">
            <a:avLst>
              <a:gd name="adj" fmla="val 46667"/>
            </a:avLst>
          </a:prstGeom>
          <a:solidFill>
            <a:srgbClr val="F2F4F7"/>
          </a:solidFill>
          <a:ln w="9525">
            <a:solidFill>
              <a:srgbClr val="D9DFE6"/>
            </a:solidFill>
            <a:prstDash val="solid"/>
          </a:ln>
        </p:spPr>
      </p:sp>
      <p:sp>
        <p:nvSpPr>
          <p:cNvPr id="14" name="Text 12"/>
          <p:cNvSpPr txBox="1"/>
          <p:nvPr/>
        </p:nvSpPr>
        <p:spPr>
          <a:xfrm>
            <a:off x="9637776" y="475488"/>
            <a:ext cx="51206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FALA</a:t>
            </a:r>
            <a:endParaRPr lang="en-US" sz="800" dirty="0"/>
          </a:p>
        </p:txBody>
      </p:sp>
      <p:sp>
        <p:nvSpPr>
          <p:cNvPr id="15" name="Shape 13"/>
          <p:cNvSpPr/>
          <p:nvPr/>
        </p:nvSpPr>
        <p:spPr>
          <a:xfrm>
            <a:off x="10222992" y="475488"/>
            <a:ext cx="717804" cy="274320"/>
          </a:xfrm>
          <a:prstGeom prst="roundRect">
            <a:avLst>
              <a:gd name="adj" fmla="val 46667"/>
            </a:avLst>
          </a:prstGeom>
          <a:solidFill>
            <a:srgbClr val="F2F4F7"/>
          </a:solidFill>
          <a:ln w="9525">
            <a:solidFill>
              <a:srgbClr val="D9DFE6"/>
            </a:solidFill>
            <a:prstDash val="solid"/>
          </a:ln>
        </p:spPr>
      </p:sp>
      <p:sp>
        <p:nvSpPr>
          <p:cNvPr id="16" name="Text 14"/>
          <p:cNvSpPr txBox="1"/>
          <p:nvPr/>
        </p:nvSpPr>
        <p:spPr>
          <a:xfrm>
            <a:off x="10222992" y="475488"/>
            <a:ext cx="717804" cy="274320"/>
          </a:xfrm>
          <a:prstGeom prst="rect">
            <a:avLst/>
          </a:prstGeom>
          <a:noFill/>
          <a:ln/>
        </p:spPr>
        <p:txBody>
          <a:bodyPr wrap="square" lIns="0" tIns="0" rIns="0" bIns="0" rtlCol="0" anchor="ctr"/>
          <a:lstStyle/>
          <a:p>
            <a:pPr algn="ctr" indent="0" marL="0">
              <a:buNone/>
            </a:pPr>
            <a:r>
              <a:rPr lang="en-US" sz="800" dirty="0">
                <a:solidFill>
                  <a:srgbClr val="9AA6B5"/>
                </a:solidFill>
                <a:latin typeface="Arial" pitchFamily="34" charset="0"/>
                <a:ea typeface="Arial" pitchFamily="34" charset="-122"/>
                <a:cs typeface="Arial" pitchFamily="34" charset="-120"/>
              </a:rPr>
              <a:t>LEITURA</a:t>
            </a:r>
            <a:endParaRPr lang="en-US" sz="800" dirty="0"/>
          </a:p>
        </p:txBody>
      </p:sp>
      <p:sp>
        <p:nvSpPr>
          <p:cNvPr id="17" name="Shape 15"/>
          <p:cNvSpPr/>
          <p:nvPr/>
        </p:nvSpPr>
        <p:spPr>
          <a:xfrm>
            <a:off x="11013948" y="475488"/>
            <a:ext cx="717804" cy="274320"/>
          </a:xfrm>
          <a:prstGeom prst="roundRect">
            <a:avLst>
              <a:gd name="adj" fmla="val 46667"/>
            </a:avLst>
          </a:prstGeom>
          <a:solidFill>
            <a:srgbClr val="1F3557"/>
          </a:solidFill>
          <a:ln w="9525">
            <a:solidFill>
              <a:srgbClr val="1F3557"/>
            </a:solidFill>
            <a:prstDash val="solid"/>
          </a:ln>
        </p:spPr>
      </p:sp>
      <p:sp>
        <p:nvSpPr>
          <p:cNvPr id="18" name="Text 16"/>
          <p:cNvSpPr txBox="1"/>
          <p:nvPr/>
        </p:nvSpPr>
        <p:spPr>
          <a:xfrm>
            <a:off x="11013948" y="475488"/>
            <a:ext cx="717804" cy="27432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ESCRITA</a:t>
            </a:r>
            <a:endParaRPr lang="en-US" sz="800" dirty="0"/>
          </a:p>
        </p:txBody>
      </p:sp>
      <p:sp>
        <p:nvSpPr>
          <p:cNvPr id="19" name="Text 17"/>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20" name="Text 18"/>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MÓDULO 12</a:t>
            </a:r>
            <a:endParaRPr lang="en-US" sz="900" dirty="0"/>
          </a:p>
        </p:txBody>
      </p:sp>
      <p:sp>
        <p:nvSpPr>
          <p:cNvPr id="21" name="Shape 19"/>
          <p:cNvSpPr/>
          <p:nvPr/>
        </p:nvSpPr>
        <p:spPr>
          <a:xfrm>
            <a:off x="457200" y="1536192"/>
            <a:ext cx="5532120" cy="3931920"/>
          </a:xfrm>
          <a:prstGeom prst="roundRect">
            <a:avLst>
              <a:gd name="adj" fmla="val 1395"/>
            </a:avLst>
          </a:prstGeom>
          <a:solidFill>
            <a:srgbClr val="F2F4F7"/>
          </a:solidFill>
          <a:ln w="12700">
            <a:solidFill>
              <a:srgbClr val="D9DFE6"/>
            </a:solidFill>
            <a:prstDash val="solid"/>
          </a:ln>
        </p:spPr>
      </p:sp>
      <p:sp>
        <p:nvSpPr>
          <p:cNvPr id="22" name="Shape 20"/>
          <p:cNvSpPr/>
          <p:nvPr/>
        </p:nvSpPr>
        <p:spPr>
          <a:xfrm>
            <a:off x="685800" y="1737360"/>
            <a:ext cx="1965960" cy="347472"/>
          </a:xfrm>
          <a:prstGeom prst="roundRect">
            <a:avLst>
              <a:gd name="adj" fmla="val 47368"/>
            </a:avLst>
          </a:prstGeom>
          <a:solidFill>
            <a:srgbClr val="5C6874"/>
          </a:solidFill>
          <a:ln/>
        </p:spPr>
      </p:sp>
      <p:sp>
        <p:nvSpPr>
          <p:cNvPr id="23" name="Text 21"/>
          <p:cNvSpPr txBox="1"/>
          <p:nvPr/>
        </p:nvSpPr>
        <p:spPr>
          <a:xfrm>
            <a:off x="685800" y="1737360"/>
            <a:ext cx="1965960"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UMA FRASE</a:t>
            </a:r>
            <a:endParaRPr lang="en-US" sz="1200" dirty="0"/>
          </a:p>
        </p:txBody>
      </p:sp>
      <p:sp>
        <p:nvSpPr>
          <p:cNvPr id="24" name="Text 22"/>
          <p:cNvSpPr txBox="1"/>
          <p:nvPr/>
        </p:nvSpPr>
        <p:spPr>
          <a:xfrm>
            <a:off x="685800" y="2157984"/>
            <a:ext cx="5074920" cy="493776"/>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Quantos anos você tem? (cuidado com o verbo)</a:t>
            </a:r>
            <a:endParaRPr lang="en-US" sz="1300" dirty="0"/>
          </a:p>
        </p:txBody>
      </p:sp>
      <p:sp>
        <p:nvSpPr>
          <p:cNvPr id="25" name="Text 23"/>
          <p:cNvSpPr txBox="1"/>
          <p:nvPr/>
        </p:nvSpPr>
        <p:spPr>
          <a:xfrm>
            <a:off x="685800" y="2706624"/>
            <a:ext cx="5074920" cy="932688"/>
          </a:xfrm>
          <a:prstGeom prst="rect">
            <a:avLst/>
          </a:prstGeom>
          <a:noFill/>
          <a:ln/>
        </p:spPr>
        <p:txBody>
          <a:bodyPr wrap="square" lIns="0" tIns="0" rIns="0" bIns="0" rtlCol="0" anchor="ctr"/>
          <a:lstStyle/>
          <a:p>
            <a:pPr indent="0" marL="0">
              <a:buNone/>
            </a:pPr>
            <a:r>
              <a:rPr lang="en-US" sz="1600" i="1" dirty="0">
                <a:solidFill>
                  <a:srgbClr val="16171F"/>
                </a:solidFill>
                <a:latin typeface="Arial" pitchFamily="34" charset="0"/>
                <a:ea typeface="Arial" pitchFamily="34" charset="-122"/>
                <a:cs typeface="Arial" pitchFamily="34" charset="-120"/>
              </a:rPr>
              <a:t>“I'm eleven.”</a:t>
            </a:r>
            <a:endParaRPr lang="en-US" sz="1600" dirty="0"/>
          </a:p>
        </p:txBody>
      </p:sp>
      <p:sp>
        <p:nvSpPr>
          <p:cNvPr id="26" name="Text 24"/>
          <p:cNvSpPr txBox="1"/>
          <p:nvPr/>
        </p:nvSpPr>
        <p:spPr>
          <a:xfrm>
            <a:off x="685800" y="3712464"/>
            <a:ext cx="5074920" cy="384048"/>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  1 frase, 2 palavras.</a:t>
            </a:r>
            <a:endParaRPr lang="en-US" sz="1250" dirty="0"/>
          </a:p>
        </p:txBody>
      </p:sp>
      <p:sp>
        <p:nvSpPr>
          <p:cNvPr id="27" name="Text 25"/>
          <p:cNvSpPr txBox="1"/>
          <p:nvPr/>
        </p:nvSpPr>
        <p:spPr>
          <a:xfrm>
            <a:off x="685800" y="4133088"/>
            <a:ext cx="5074920" cy="384048"/>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  Nada liga uma frase à seguinte.</a:t>
            </a:r>
            <a:endParaRPr lang="en-US" sz="1250" dirty="0"/>
          </a:p>
        </p:txBody>
      </p:sp>
      <p:sp>
        <p:nvSpPr>
          <p:cNvPr id="28" name="Text 26"/>
          <p:cNvSpPr txBox="1"/>
          <p:nvPr/>
        </p:nvSpPr>
        <p:spPr>
          <a:xfrm>
            <a:off x="685800" y="4553712"/>
            <a:ext cx="5074920" cy="384048"/>
          </a:xfrm>
          <a:prstGeom prst="rect">
            <a:avLst/>
          </a:prstGeom>
          <a:noFill/>
          <a:ln/>
        </p:spPr>
        <p:txBody>
          <a:bodyPr wrap="square" lIns="0" tIns="0" rIns="0" bIns="0" rtlCol="0" anchor="ctr"/>
          <a:lstStyle/>
          <a:p>
            <a:pPr indent="0" marL="0">
              <a:buNone/>
            </a:pPr>
            <a:r>
              <a:rPr lang="en-US" sz="1250" dirty="0">
                <a:solidFill>
                  <a:srgbClr val="5C6874"/>
                </a:solidFill>
                <a:latin typeface="Arial" pitchFamily="34" charset="0"/>
                <a:ea typeface="Arial" pitchFamily="34" charset="-122"/>
                <a:cs typeface="Arial" pitchFamily="34" charset="-120"/>
              </a:rPr>
              <a:t>•  Só afirmativas.</a:t>
            </a:r>
            <a:endParaRPr lang="en-US" sz="1250" dirty="0"/>
          </a:p>
        </p:txBody>
      </p:sp>
      <p:sp>
        <p:nvSpPr>
          <p:cNvPr id="29" name="Text 27"/>
          <p:cNvSpPr txBox="1"/>
          <p:nvPr/>
        </p:nvSpPr>
        <p:spPr>
          <a:xfrm>
            <a:off x="685800" y="5010912"/>
            <a:ext cx="5074920" cy="402336"/>
          </a:xfrm>
          <a:prstGeom prst="rect">
            <a:avLst/>
          </a:prstGeom>
          <a:noFill/>
          <a:ln/>
        </p:spPr>
        <p:txBody>
          <a:bodyPr wrap="square" lIns="0" tIns="0" rIns="0" bIns="0" rtlCol="0" anchor="ctr"/>
          <a:lstStyle/>
          <a:p>
            <a:pPr indent="0" marL="0">
              <a:buNone/>
            </a:pPr>
            <a:r>
              <a:rPr lang="en-US" sz="1150" i="1" dirty="0">
                <a:solidFill>
                  <a:srgbClr val="5C6874"/>
                </a:solidFill>
                <a:latin typeface="Arial" pitchFamily="34" charset="0"/>
                <a:ea typeface="Arial" pitchFamily="34" charset="-122"/>
                <a:cs typeface="Arial" pitchFamily="34" charset="-120"/>
              </a:rPr>
              <a:t>I am, nunca I have. Era o aviso do degrau 1.</a:t>
            </a:r>
            <a:endParaRPr lang="en-US" sz="1150" dirty="0"/>
          </a:p>
        </p:txBody>
      </p:sp>
      <p:sp>
        <p:nvSpPr>
          <p:cNvPr id="30" name="Shape 28"/>
          <p:cNvSpPr/>
          <p:nvPr/>
        </p:nvSpPr>
        <p:spPr>
          <a:xfrm>
            <a:off x="6172200" y="1536192"/>
            <a:ext cx="5532120" cy="3931920"/>
          </a:xfrm>
          <a:prstGeom prst="roundRect">
            <a:avLst>
              <a:gd name="adj" fmla="val 1395"/>
            </a:avLst>
          </a:prstGeom>
          <a:solidFill>
            <a:srgbClr val="E8E4F1"/>
          </a:solidFill>
          <a:ln w="12700">
            <a:solidFill>
              <a:srgbClr val="6B5B95"/>
            </a:solidFill>
            <a:prstDash val="solid"/>
          </a:ln>
        </p:spPr>
      </p:sp>
      <p:sp>
        <p:nvSpPr>
          <p:cNvPr id="31" name="Shape 29"/>
          <p:cNvSpPr/>
          <p:nvPr/>
        </p:nvSpPr>
        <p:spPr>
          <a:xfrm>
            <a:off x="6400800" y="1737360"/>
            <a:ext cx="1965960" cy="347472"/>
          </a:xfrm>
          <a:prstGeom prst="roundRect">
            <a:avLst>
              <a:gd name="adj" fmla="val 47368"/>
            </a:avLst>
          </a:prstGeom>
          <a:solidFill>
            <a:srgbClr val="6B5B95"/>
          </a:solidFill>
          <a:ln/>
        </p:spPr>
      </p:sp>
      <p:sp>
        <p:nvSpPr>
          <p:cNvPr id="32" name="Text 30"/>
          <p:cNvSpPr txBox="1"/>
          <p:nvPr/>
        </p:nvSpPr>
        <p:spPr>
          <a:xfrm>
            <a:off x="6400800" y="1737360"/>
            <a:ext cx="1965960"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UM TEXTO</a:t>
            </a:r>
            <a:endParaRPr lang="en-US" sz="1200" dirty="0"/>
          </a:p>
        </p:txBody>
      </p:sp>
      <p:sp>
        <p:nvSpPr>
          <p:cNvPr id="33" name="Text 31"/>
          <p:cNvSpPr txBox="1"/>
          <p:nvPr/>
        </p:nvSpPr>
        <p:spPr>
          <a:xfrm>
            <a:off x="6400800" y="2157984"/>
            <a:ext cx="5074920" cy="493776"/>
          </a:xfrm>
          <a:prstGeom prst="rect">
            <a:avLst/>
          </a:prstGeom>
          <a:noFill/>
          <a:ln/>
        </p:spPr>
        <p:txBody>
          <a:bodyPr wrap="square" lIns="0" tIns="0" rIns="0" bIns="0" rtlCol="0" anchor="ctr"/>
          <a:lstStyle/>
          <a:p>
            <a:pPr indent="0" marL="0">
              <a:buNone/>
            </a:pPr>
            <a:r>
              <a:rPr lang="en-US" sz="1300" dirty="0">
                <a:solidFill>
                  <a:srgbClr val="6B5B95"/>
                </a:solidFill>
                <a:latin typeface="Arial" pitchFamily="34" charset="0"/>
                <a:ea typeface="Arial" pitchFamily="34" charset="-122"/>
                <a:cs typeface="Arial" pitchFamily="34" charset="-120"/>
              </a:rPr>
              <a:t>Em três frases, conte o seu primeiro dia numa escola nova.</a:t>
            </a:r>
            <a:endParaRPr lang="en-US" sz="1300" dirty="0"/>
          </a:p>
        </p:txBody>
      </p:sp>
      <p:sp>
        <p:nvSpPr>
          <p:cNvPr id="34" name="Text 32"/>
          <p:cNvSpPr txBox="1"/>
          <p:nvPr/>
        </p:nvSpPr>
        <p:spPr>
          <a:xfrm>
            <a:off x="6400800" y="2706624"/>
            <a:ext cx="5074920" cy="932688"/>
          </a:xfrm>
          <a:prstGeom prst="rect">
            <a:avLst/>
          </a:prstGeom>
          <a:noFill/>
          <a:ln/>
        </p:spPr>
        <p:txBody>
          <a:bodyPr wrap="square" lIns="0" tIns="0" rIns="0" bIns="0" rtlCol="0" anchor="ctr"/>
          <a:lstStyle/>
          <a:p>
            <a:pPr indent="0" marL="0">
              <a:buNone/>
            </a:pPr>
            <a:r>
              <a:rPr lang="en-US" sz="1600" i="1" dirty="0">
                <a:solidFill>
                  <a:srgbClr val="16171F"/>
                </a:solidFill>
                <a:latin typeface="Arial" pitchFamily="34" charset="0"/>
                <a:ea typeface="Arial" pitchFamily="34" charset="-122"/>
                <a:cs typeface="Arial" pitchFamily="34" charset="-120"/>
              </a:rPr>
              <a:t>“Today is my first day. The school is big. I have two new friends.”</a:t>
            </a:r>
            <a:endParaRPr lang="en-US" sz="1600" dirty="0"/>
          </a:p>
        </p:txBody>
      </p:sp>
      <p:sp>
        <p:nvSpPr>
          <p:cNvPr id="35" name="Text 33"/>
          <p:cNvSpPr txBox="1"/>
          <p:nvPr/>
        </p:nvSpPr>
        <p:spPr>
          <a:xfrm>
            <a:off x="6400800" y="3712464"/>
            <a:ext cx="5074920" cy="384048"/>
          </a:xfrm>
          <a:prstGeom prst="rect">
            <a:avLst/>
          </a:prstGeom>
          <a:noFill/>
          <a:ln/>
        </p:spPr>
        <p:txBody>
          <a:bodyPr wrap="square" lIns="0" tIns="0" rIns="0" bIns="0" rtlCol="0" anchor="ctr"/>
          <a:lstStyle/>
          <a:p>
            <a:pPr indent="0" marL="0">
              <a:buNone/>
            </a:pPr>
            <a:r>
              <a:rPr lang="en-US" sz="1250" dirty="0">
                <a:solidFill>
                  <a:srgbClr val="6B5B95"/>
                </a:solidFill>
                <a:latin typeface="Arial" pitchFamily="34" charset="0"/>
                <a:ea typeface="Arial" pitchFamily="34" charset="-122"/>
                <a:cs typeface="Arial" pitchFamily="34" charset="-120"/>
              </a:rPr>
              <a:t>•  3 frases, 14 palavras.</a:t>
            </a:r>
            <a:endParaRPr lang="en-US" sz="1250" dirty="0"/>
          </a:p>
        </p:txBody>
      </p:sp>
      <p:sp>
        <p:nvSpPr>
          <p:cNvPr id="36" name="Text 34"/>
          <p:cNvSpPr txBox="1"/>
          <p:nvPr/>
        </p:nvSpPr>
        <p:spPr>
          <a:xfrm>
            <a:off x="6400800" y="4133088"/>
            <a:ext cx="5074920" cy="384048"/>
          </a:xfrm>
          <a:prstGeom prst="rect">
            <a:avLst/>
          </a:prstGeom>
          <a:noFill/>
          <a:ln/>
        </p:spPr>
        <p:txBody>
          <a:bodyPr wrap="square" lIns="0" tIns="0" rIns="0" bIns="0" rtlCol="0" anchor="ctr"/>
          <a:lstStyle/>
          <a:p>
            <a:pPr indent="0" marL="0">
              <a:buNone/>
            </a:pPr>
            <a:r>
              <a:rPr lang="en-US" sz="1250" dirty="0">
                <a:solidFill>
                  <a:srgbClr val="6B5B95"/>
                </a:solidFill>
                <a:latin typeface="Arial" pitchFamily="34" charset="0"/>
                <a:ea typeface="Arial" pitchFamily="34" charset="-122"/>
                <a:cs typeface="Arial" pitchFamily="34" charset="-120"/>
              </a:rPr>
              <a:t>•  Nada liga uma frase à seguinte.</a:t>
            </a:r>
            <a:endParaRPr lang="en-US" sz="1250" dirty="0"/>
          </a:p>
        </p:txBody>
      </p:sp>
      <p:sp>
        <p:nvSpPr>
          <p:cNvPr id="37" name="Text 35"/>
          <p:cNvSpPr txBox="1"/>
          <p:nvPr/>
        </p:nvSpPr>
        <p:spPr>
          <a:xfrm>
            <a:off x="6400800" y="4553712"/>
            <a:ext cx="5074920" cy="384048"/>
          </a:xfrm>
          <a:prstGeom prst="rect">
            <a:avLst/>
          </a:prstGeom>
          <a:noFill/>
          <a:ln/>
        </p:spPr>
        <p:txBody>
          <a:bodyPr wrap="square" lIns="0" tIns="0" rIns="0" bIns="0" rtlCol="0" anchor="ctr"/>
          <a:lstStyle/>
          <a:p>
            <a:pPr indent="0" marL="0">
              <a:buNone/>
            </a:pPr>
            <a:r>
              <a:rPr lang="en-US" sz="1250" dirty="0">
                <a:solidFill>
                  <a:srgbClr val="6B5B95"/>
                </a:solidFill>
                <a:latin typeface="Arial" pitchFamily="34" charset="0"/>
                <a:ea typeface="Arial" pitchFamily="34" charset="-122"/>
                <a:cs typeface="Arial" pitchFamily="34" charset="-120"/>
              </a:rPr>
              <a:t>•  Só afirmativas.</a:t>
            </a:r>
            <a:endParaRPr lang="en-US" sz="1250" dirty="0"/>
          </a:p>
        </p:txBody>
      </p:sp>
      <p:sp>
        <p:nvSpPr>
          <p:cNvPr id="38" name="Text 36"/>
          <p:cNvSpPr txBox="1"/>
          <p:nvPr/>
        </p:nvSpPr>
        <p:spPr>
          <a:xfrm>
            <a:off x="6400800" y="5010912"/>
            <a:ext cx="5074920" cy="402336"/>
          </a:xfrm>
          <a:prstGeom prst="rect">
            <a:avLst/>
          </a:prstGeom>
          <a:noFill/>
          <a:ln/>
        </p:spPr>
        <p:txBody>
          <a:bodyPr wrap="square" lIns="0" tIns="0" rIns="0" bIns="0" rtlCol="0" anchor="ctr"/>
          <a:lstStyle/>
          <a:p>
            <a:pPr indent="0" marL="0">
              <a:buNone/>
            </a:pPr>
            <a:r>
              <a:rPr lang="en-US" sz="1150" i="1" dirty="0">
                <a:solidFill>
                  <a:srgbClr val="5C6874"/>
                </a:solidFill>
                <a:latin typeface="Arial" pitchFamily="34" charset="0"/>
                <a:ea typeface="Arial" pitchFamily="34" charset="-122"/>
                <a:cs typeface="Arial" pitchFamily="34" charset="-120"/>
              </a:rPr>
              <a:t>Três frases curtas, cada uma com to be. É o capítulo inteiro num parágrafo.</a:t>
            </a:r>
            <a:endParaRPr lang="en-US" sz="1150" dirty="0"/>
          </a:p>
        </p:txBody>
      </p:sp>
      <p:sp>
        <p:nvSpPr>
          <p:cNvPr id="39" name="Text 37"/>
          <p:cNvSpPr txBox="1"/>
          <p:nvPr/>
        </p:nvSpPr>
        <p:spPr>
          <a:xfrm>
            <a:off x="457200" y="5650992"/>
            <a:ext cx="11247120" cy="292608"/>
          </a:xfrm>
          <a:prstGeom prst="rect">
            <a:avLst/>
          </a:prstGeom>
          <a:noFill/>
          <a:ln/>
        </p:spPr>
        <p:txBody>
          <a:bodyPr wrap="square" lIns="0" tIns="0" rIns="0" bIns="0" rtlCol="0" anchor="ctr"/>
          <a:lstStyle/>
          <a:p>
            <a:pPr indent="0" marL="0">
              <a:buNone/>
            </a:pPr>
            <a:r>
              <a:rPr lang="en-US" sz="1350" b="1" dirty="0">
                <a:solidFill>
                  <a:srgbClr val="6B5B95"/>
                </a:solidFill>
                <a:latin typeface="Arial" pitchFamily="34" charset="0"/>
                <a:ea typeface="Arial" pitchFamily="34" charset="-122"/>
                <a:cs typeface="Arial" pitchFamily="34" charset="-120"/>
              </a:rPr>
              <a:t>A diferença não é vocabulário — é ligação. and, but e uma negativa transformam frases soltas numa história.</a:t>
            </a:r>
            <a:endParaRPr lang="en-US" sz="1350" dirty="0"/>
          </a:p>
        </p:txBody>
      </p:sp>
      <p:sp>
        <p:nvSpPr>
          <p:cNvPr id="40" name="Text 38"/>
          <p:cNvSpPr txBox="1"/>
          <p:nvPr/>
        </p:nvSpPr>
        <p:spPr>
          <a:xfrm>
            <a:off x="457200" y="5998464"/>
            <a:ext cx="11247120" cy="365760"/>
          </a:xfrm>
          <a:prstGeom prst="rect">
            <a:avLst/>
          </a:prstGeom>
          <a:noFill/>
          <a:ln/>
        </p:spPr>
        <p:txBody>
          <a:bodyPr wrap="square" lIns="0" tIns="0" rIns="0" bIns="0" rtlCol="0" anchor="ctr"/>
          <a:lstStyle/>
          <a:p>
            <a:pPr indent="0" marL="0">
              <a:buNone/>
            </a:pPr>
            <a:r>
              <a:rPr lang="en-US" sz="1250" b="1" dirty="0">
                <a:solidFill>
                  <a:srgbClr val="5C6874"/>
                </a:solidFill>
                <a:latin typeface="Arial" pitchFamily="34" charset="0"/>
                <a:ea typeface="Arial" pitchFamily="34" charset="-122"/>
                <a:cs typeface="Arial" pitchFamily="34" charset="-120"/>
              </a:rPr>
              <a:t>Na tela o modelo só aparece DEPOIS de o aluno escrever. Compare, não copie.</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9184"/>
            <a:ext cx="5669280" cy="566928"/>
          </a:xfrm>
          <a:prstGeom prst="rect">
            <a:avLst/>
          </a:prstGeom>
          <a:noFill/>
          <a:ln/>
        </p:spPr>
        <p:txBody>
          <a:bodyPr wrap="square" lIns="0" tIns="0" rIns="0" bIns="0" rtlCol="0" anchor="t"/>
          <a:lstStyle/>
          <a:p>
            <a:pPr indent="0" marL="0">
              <a:buNone/>
            </a:pPr>
            <a:r>
              <a:rPr lang="en-US" sz="2200" b="1" dirty="0">
                <a:solidFill>
                  <a:srgbClr val="1F3557"/>
                </a:solidFill>
                <a:latin typeface="Arial" pitchFamily="34" charset="0"/>
                <a:ea typeface="Arial" pitchFamily="34" charset="-122"/>
                <a:cs typeface="Arial" pitchFamily="34" charset="-120"/>
              </a:rPr>
              <a:t>A armadilha deste capítulo</a:t>
            </a:r>
            <a:endParaRPr lang="en-US" sz="2200" dirty="0"/>
          </a:p>
        </p:txBody>
      </p:sp>
      <p:sp>
        <p:nvSpPr>
          <p:cNvPr id="3" name="Text 1"/>
          <p:cNvSpPr txBox="1"/>
          <p:nvPr/>
        </p:nvSpPr>
        <p:spPr>
          <a:xfrm>
            <a:off x="457200" y="969264"/>
            <a:ext cx="11247120" cy="420624"/>
          </a:xfrm>
          <a:prstGeom prst="rect">
            <a:avLst/>
          </a:prstGeom>
          <a:noFill/>
          <a:ln/>
        </p:spPr>
        <p:txBody>
          <a:bodyPr wrap="square" lIns="0" tIns="0" rIns="0" bIns="0" rtlCol="0" anchor="ctr"/>
          <a:lstStyle/>
          <a:p>
            <a:pPr indent="0" marL="0">
              <a:buNone/>
            </a:pPr>
            <a:r>
              <a:rPr lang="en-US" sz="1300" dirty="0">
                <a:solidFill>
                  <a:srgbClr val="5C6874"/>
                </a:solidFill>
                <a:latin typeface="Arial" pitchFamily="34" charset="0"/>
                <a:ea typeface="Arial" pitchFamily="34" charset="-122"/>
                <a:cs typeface="Arial" pitchFamily="34" charset="-120"/>
              </a:rPr>
              <a:t>Não são erros de burrice: são o português a funcionar. Por isso voltam.</a:t>
            </a:r>
            <a:endParaRPr lang="en-US" sz="1300" dirty="0"/>
          </a:p>
        </p:txBody>
      </p:sp>
      <p:sp>
        <p:nvSpPr>
          <p:cNvPr id="4" name="Text 2"/>
          <p:cNvSpPr txBox="1"/>
          <p:nvPr/>
        </p:nvSpPr>
        <p:spPr>
          <a:xfrm>
            <a:off x="457200" y="6473952"/>
            <a:ext cx="7772400" cy="256032"/>
          </a:xfrm>
          <a:prstGeom prst="rect">
            <a:avLst/>
          </a:prstGeom>
          <a:noFill/>
          <a:ln/>
        </p:spPr>
        <p:txBody>
          <a:bodyPr wrap="square" lIns="0" tIns="0" rIns="0" bIns="0" rtlCol="0" anchor="ctr"/>
          <a:lstStyle/>
          <a:p>
            <a:pPr indent="0" marL="0">
              <a:buNone/>
            </a:pPr>
            <a:r>
              <a:rPr lang="en-US" sz="900" dirty="0">
                <a:solidFill>
                  <a:srgbClr val="AAB4C2"/>
                </a:solidFill>
                <a:latin typeface="Arial" pitchFamily="34" charset="0"/>
                <a:ea typeface="Arial" pitchFamily="34" charset="-122"/>
                <a:cs typeface="Arial" pitchFamily="34" charset="-120"/>
              </a:rPr>
              <a:t>ENGLISH TOGETHER · A1 Movers · Capítulo 1 · The New Boy</a:t>
            </a:r>
            <a:endParaRPr lang="en-US" sz="900" dirty="0"/>
          </a:p>
        </p:txBody>
      </p:sp>
      <p:sp>
        <p:nvSpPr>
          <p:cNvPr id="5" name="Text 3"/>
          <p:cNvSpPr txBox="1"/>
          <p:nvPr/>
        </p:nvSpPr>
        <p:spPr>
          <a:xfrm>
            <a:off x="8412480" y="6473952"/>
            <a:ext cx="3291840" cy="256032"/>
          </a:xfrm>
          <a:prstGeom prst="rect">
            <a:avLst/>
          </a:prstGeom>
          <a:noFill/>
          <a:ln/>
        </p:spPr>
        <p:txBody>
          <a:bodyPr wrap="square" lIns="0" tIns="0" rIns="0" bIns="0" rtlCol="0" anchor="ctr"/>
          <a:lstStyle/>
          <a:p>
            <a:pPr algn="r" indent="0" marL="0">
              <a:buNone/>
            </a:pPr>
            <a:r>
              <a:rPr lang="en-US" sz="900" dirty="0">
                <a:solidFill>
                  <a:srgbClr val="AAB4C2"/>
                </a:solidFill>
                <a:latin typeface="Arial" pitchFamily="34" charset="0"/>
                <a:ea typeface="Arial" pitchFamily="34" charset="-122"/>
                <a:cs typeface="Arial" pitchFamily="34" charset="-120"/>
              </a:rPr>
              <a:t>FECHO</a:t>
            </a:r>
            <a:endParaRPr lang="en-US" sz="900" dirty="0"/>
          </a:p>
        </p:txBody>
      </p:sp>
      <p:sp>
        <p:nvSpPr>
          <p:cNvPr id="6" name="Shape 4"/>
          <p:cNvSpPr/>
          <p:nvPr/>
        </p:nvSpPr>
        <p:spPr>
          <a:xfrm>
            <a:off x="457200" y="1536192"/>
            <a:ext cx="11247120" cy="2377440"/>
          </a:xfrm>
          <a:prstGeom prst="roundRect">
            <a:avLst>
              <a:gd name="adj" fmla="val 2308"/>
            </a:avLst>
          </a:prstGeom>
          <a:solidFill>
            <a:srgbClr val="F6E1DD"/>
          </a:solidFill>
          <a:ln w="12700">
            <a:solidFill>
              <a:srgbClr val="C94F3D"/>
            </a:solidFill>
            <a:prstDash val="solid"/>
          </a:ln>
        </p:spPr>
      </p:sp>
      <p:sp>
        <p:nvSpPr>
          <p:cNvPr id="7" name="Shape 5"/>
          <p:cNvSpPr/>
          <p:nvPr/>
        </p:nvSpPr>
        <p:spPr>
          <a:xfrm>
            <a:off x="713232" y="1719072"/>
            <a:ext cx="457200" cy="457200"/>
          </a:xfrm>
          <a:prstGeom prst="ellipse">
            <a:avLst/>
          </a:prstGeom>
          <a:solidFill>
            <a:srgbClr val="C94F3D"/>
          </a:solidFill>
          <a:ln/>
        </p:spPr>
      </p:sp>
      <p:sp>
        <p:nvSpPr>
          <p:cNvPr id="8" name="Text 6"/>
          <p:cNvSpPr txBox="1"/>
          <p:nvPr/>
        </p:nvSpPr>
        <p:spPr>
          <a:xfrm>
            <a:off x="713232" y="1719072"/>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9" name="Text 7"/>
          <p:cNvSpPr txBox="1"/>
          <p:nvPr/>
        </p:nvSpPr>
        <p:spPr>
          <a:xfrm>
            <a:off x="1371600" y="2103120"/>
            <a:ext cx="4754880" cy="530352"/>
          </a:xfrm>
          <a:prstGeom prst="rect">
            <a:avLst/>
          </a:prstGeom>
          <a:noFill/>
          <a:ln/>
        </p:spPr>
        <p:txBody>
          <a:bodyPr wrap="square" lIns="0" tIns="0" rIns="0" bIns="0" rtlCol="0" anchor="ctr"/>
          <a:lstStyle/>
          <a:p>
            <a:pPr indent="0" marL="0">
              <a:buNone/>
            </a:pPr>
            <a:r>
              <a:rPr lang="en-US" sz="2200" dirty="0">
                <a:solidFill>
                  <a:srgbClr val="C94F3D"/>
                </a:solidFill>
                <a:latin typeface="Arial" pitchFamily="34" charset="0"/>
                <a:ea typeface="Arial" pitchFamily="34" charset="-122"/>
                <a:cs typeface="Arial" pitchFamily="34" charset="-120"/>
              </a:rPr>
              <a:t>✘  </a:t>
            </a:r>
            <a:pPr indent="0" marL="0">
              <a:buNone/>
            </a:pPr>
            <a:r>
              <a:rPr lang="en-US" sz="2200" strike="sngStrike" dirty="0">
                <a:solidFill>
                  <a:srgbClr val="C94F3D"/>
                </a:solidFill>
                <a:latin typeface="Arial" pitchFamily="34" charset="0"/>
                <a:ea typeface="Arial" pitchFamily="34" charset="-122"/>
                <a:cs typeface="Arial" pitchFamily="34" charset="-120"/>
              </a:rPr>
              <a:t>He has ten.</a:t>
            </a:r>
            <a:endParaRPr lang="en-US" sz="2200" dirty="0"/>
          </a:p>
        </p:txBody>
      </p:sp>
      <p:sp>
        <p:nvSpPr>
          <p:cNvPr id="10" name="Text 8"/>
          <p:cNvSpPr txBox="1"/>
          <p:nvPr/>
        </p:nvSpPr>
        <p:spPr>
          <a:xfrm>
            <a:off x="6355080" y="2103120"/>
            <a:ext cx="5120640" cy="530352"/>
          </a:xfrm>
          <a:prstGeom prst="rect">
            <a:avLst/>
          </a:prstGeom>
          <a:noFill/>
          <a:ln/>
        </p:spPr>
        <p:txBody>
          <a:bodyPr wrap="square" lIns="0" tIns="0" rIns="0" bIns="0" rtlCol="0" anchor="ctr"/>
          <a:lstStyle/>
          <a:p>
            <a:pPr indent="0" marL="0">
              <a:buNone/>
            </a:pPr>
            <a:r>
              <a:rPr lang="en-US" sz="2200" b="1" dirty="0">
                <a:solidFill>
                  <a:srgbClr val="2E7D4F"/>
                </a:solidFill>
                <a:latin typeface="Arial" pitchFamily="34" charset="0"/>
                <a:ea typeface="Arial" pitchFamily="34" charset="-122"/>
                <a:cs typeface="Arial" pitchFamily="34" charset="-120"/>
              </a:rPr>
              <a:t>✔  He is ten.</a:t>
            </a:r>
            <a:endParaRPr lang="en-US" sz="2200" dirty="0"/>
          </a:p>
        </p:txBody>
      </p:sp>
      <p:sp>
        <p:nvSpPr>
          <p:cNvPr id="11" name="Text 9"/>
          <p:cNvSpPr txBox="1"/>
          <p:nvPr/>
        </p:nvSpPr>
        <p:spPr>
          <a:xfrm>
            <a:off x="1371600" y="2889504"/>
            <a:ext cx="10058400" cy="950976"/>
          </a:xfrm>
          <a:prstGeom prst="rect">
            <a:avLst/>
          </a:prstGeom>
          <a:noFill/>
          <a:ln/>
        </p:spPr>
        <p:txBody>
          <a:bodyPr wrap="square" lIns="0" tIns="0" rIns="0" bIns="0" rtlCol="0" anchor="ctr"/>
          <a:lstStyle/>
          <a:p>
            <a:pPr indent="0" marL="0">
              <a:buNone/>
            </a:pPr>
            <a:r>
              <a:rPr lang="en-US" sz="1600" dirty="0">
                <a:solidFill>
                  <a:srgbClr val="5C6874"/>
                </a:solidFill>
                <a:latin typeface="Arial" pitchFamily="34" charset="0"/>
                <a:ea typeface="Arial" pitchFamily="34" charset="-122"/>
                <a:cs typeface="Arial" pitchFamily="34" charset="-120"/>
              </a:rPr>
              <a:t>Idade em inglês usa to be: He is ten, nunca has.</a:t>
            </a:r>
            <a:endParaRPr lang="en-US" sz="1600" dirty="0"/>
          </a:p>
        </p:txBody>
      </p:sp>
      <p:sp>
        <p:nvSpPr>
          <p:cNvPr id="12" name="Shape 10"/>
          <p:cNvSpPr/>
          <p:nvPr/>
        </p:nvSpPr>
        <p:spPr>
          <a:xfrm>
            <a:off x="457200" y="4050792"/>
            <a:ext cx="11247120" cy="2304288"/>
          </a:xfrm>
          <a:prstGeom prst="roundRect">
            <a:avLst>
              <a:gd name="adj" fmla="val 2381"/>
            </a:avLst>
          </a:prstGeom>
          <a:solidFill>
            <a:srgbClr val="F2F4F7"/>
          </a:solidFill>
          <a:ln w="12700">
            <a:solidFill>
              <a:srgbClr val="D9DFE6"/>
            </a:solidFill>
            <a:prstDash val="solid"/>
          </a:ln>
        </p:spPr>
      </p:sp>
      <p:sp>
        <p:nvSpPr>
          <p:cNvPr id="13" name="Text 11"/>
          <p:cNvSpPr txBox="1"/>
          <p:nvPr/>
        </p:nvSpPr>
        <p:spPr>
          <a:xfrm>
            <a:off x="777240" y="4142232"/>
            <a:ext cx="4572000" cy="256032"/>
          </a:xfrm>
          <a:prstGeom prst="rect">
            <a:avLst/>
          </a:prstGeom>
          <a:noFill/>
          <a:ln/>
        </p:spPr>
        <p:txBody>
          <a:bodyPr wrap="square" lIns="0" tIns="0" rIns="0" bIns="0" rtlCol="0" anchor="ctr"/>
          <a:lstStyle/>
          <a:p>
            <a:pPr indent="0" marL="0">
              <a:buNone/>
            </a:pPr>
            <a:r>
              <a:rPr lang="en-US" sz="1150" b="1" dirty="0">
                <a:solidFill>
                  <a:srgbClr val="1F3557"/>
                </a:solidFill>
                <a:latin typeface="Arial" pitchFamily="34" charset="0"/>
                <a:ea typeface="Arial" pitchFamily="34" charset="-122"/>
                <a:cs typeface="Arial" pitchFamily="34" charset="-120"/>
              </a:rPr>
              <a:t>ONDE ELA VOLTA HOJE</a:t>
            </a:r>
            <a:endParaRPr lang="en-US" sz="1150" dirty="0"/>
          </a:p>
        </p:txBody>
      </p:sp>
      <p:sp>
        <p:nvSpPr>
          <p:cNvPr id="14" name="Text 12"/>
          <p:cNvSpPr txBox="1"/>
          <p:nvPr/>
        </p:nvSpPr>
        <p:spPr>
          <a:xfrm>
            <a:off x="777240" y="4453128"/>
            <a:ext cx="10607040" cy="292608"/>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 No aquecimento, na última pergunta — e você já a corrigiu.</a:t>
            </a:r>
            <a:endParaRPr lang="en-US" sz="1250" dirty="0"/>
          </a:p>
        </p:txBody>
      </p:sp>
      <p:sp>
        <p:nvSpPr>
          <p:cNvPr id="15" name="Text 13"/>
          <p:cNvSpPr txBox="1"/>
          <p:nvPr/>
        </p:nvSpPr>
        <p:spPr>
          <a:xfrm>
            <a:off x="777240" y="4764024"/>
            <a:ext cx="10607040" cy="292608"/>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 Na nota de rodapé da tabela do módulo 8, que fica aberta ao lado dos módulos 13 a 19.</a:t>
            </a:r>
            <a:endParaRPr lang="en-US" sz="1250" dirty="0"/>
          </a:p>
        </p:txBody>
      </p:sp>
      <p:sp>
        <p:nvSpPr>
          <p:cNvPr id="16" name="Text 14"/>
          <p:cNvSpPr txBox="1"/>
          <p:nvPr/>
        </p:nvSpPr>
        <p:spPr>
          <a:xfrm>
            <a:off x="777240" y="5074920"/>
            <a:ext cx="10607040" cy="292608"/>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 Nos exercícios do módulo 9, onde ela é dita pelo nome.</a:t>
            </a:r>
            <a:endParaRPr lang="en-US" sz="1250" dirty="0"/>
          </a:p>
        </p:txBody>
      </p:sp>
      <p:sp>
        <p:nvSpPr>
          <p:cNvPr id="17" name="Text 15"/>
          <p:cNvSpPr txBox="1"/>
          <p:nvPr/>
        </p:nvSpPr>
        <p:spPr>
          <a:xfrm>
            <a:off x="777240" y="5385816"/>
            <a:ext cx="10607040" cy="292608"/>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 No jogo do módulo 20, “Daniel's First Day”, cujas opções são exatamente os enganos que o brasileiro comete.</a:t>
            </a:r>
            <a:endParaRPr lang="en-US" sz="1250" dirty="0"/>
          </a:p>
        </p:txBody>
      </p:sp>
      <p:sp>
        <p:nvSpPr>
          <p:cNvPr id="18" name="Text 16"/>
          <p:cNvSpPr txBox="1"/>
          <p:nvPr/>
        </p:nvSpPr>
        <p:spPr>
          <a:xfrm>
            <a:off x="777240" y="5696712"/>
            <a:ext cx="10607040" cy="292608"/>
          </a:xfrm>
          <a:prstGeom prst="rect">
            <a:avLst/>
          </a:prstGeom>
          <a:noFill/>
          <a:ln/>
        </p:spPr>
        <p:txBody>
          <a:bodyPr wrap="square" lIns="0" tIns="0" rIns="0" bIns="0" rtlCol="0" anchor="ctr"/>
          <a:lstStyle/>
          <a:p>
            <a:pPr indent="0" marL="0">
              <a:buNone/>
            </a:pPr>
            <a:r>
              <a:rPr lang="en-US" sz="1250" dirty="0">
                <a:solidFill>
                  <a:srgbClr val="16171F"/>
                </a:solidFill>
                <a:latin typeface="Arial" pitchFamily="34" charset="0"/>
                <a:ea typeface="Arial" pitchFamily="34" charset="-122"/>
                <a:cs typeface="Arial" pitchFamily="34" charset="-120"/>
              </a:rPr>
              <a:t>• E no capítulo seguinte, porque o português não desaparece em uma aula.</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2233D"/>
        </a:solidFill>
      </p:bgPr>
    </p:bg>
    <p:spTree>
      <p:nvGrpSpPr>
        <p:cNvPr id="1" name=""/>
        <p:cNvGrpSpPr/>
        <p:nvPr/>
      </p:nvGrpSpPr>
      <p:grpSpPr>
        <a:xfrm>
          <a:off x="0" y="0"/>
          <a:ext cx="0" cy="0"/>
          <a:chOff x="0" y="0"/>
          <a:chExt cx="0" cy="0"/>
        </a:xfrm>
      </p:grpSpPr>
      <p:sp>
        <p:nvSpPr>
          <p:cNvPr id="2" name="Shape 0"/>
          <p:cNvSpPr/>
          <p:nvPr/>
        </p:nvSpPr>
        <p:spPr>
          <a:xfrm>
            <a:off x="-73152" y="-73152"/>
            <a:ext cx="12344400" cy="7004304"/>
          </a:xfrm>
          <a:prstGeom prst="rect">
            <a:avLst/>
          </a:prstGeom>
          <a:solidFill>
            <a:srgbClr val="12233D"/>
          </a:solidFill>
          <a:ln/>
        </p:spPr>
      </p:sp>
      <p:sp>
        <p:nvSpPr>
          <p:cNvPr id="3" name="Text 1"/>
          <p:cNvSpPr txBox="1"/>
          <p:nvPr/>
        </p:nvSpPr>
        <p:spPr>
          <a:xfrm>
            <a:off x="548640" y="502920"/>
            <a:ext cx="10972800" cy="320040"/>
          </a:xfrm>
          <a:prstGeom prst="rect">
            <a:avLst/>
          </a:prstGeom>
          <a:noFill/>
          <a:ln/>
        </p:spPr>
        <p:txBody>
          <a:bodyPr wrap="square" lIns="0" tIns="0" rIns="0" bIns="0" rtlCol="0" anchor="ctr"/>
          <a:lstStyle/>
          <a:p>
            <a:pPr indent="0" marL="0">
              <a:buNone/>
            </a:pPr>
            <a:r>
              <a:rPr lang="en-US" sz="1400" b="1" dirty="0">
                <a:solidFill>
                  <a:srgbClr val="E8A33D"/>
                </a:solidFill>
                <a:latin typeface="Arial" pitchFamily="34" charset="0"/>
                <a:ea typeface="Arial" pitchFamily="34" charset="-122"/>
                <a:cs typeface="Arial" pitchFamily="34" charset="-120"/>
              </a:rPr>
              <a:t>ANTES DE SAIR</a:t>
            </a:r>
            <a:endParaRPr lang="en-US" sz="1400" dirty="0"/>
          </a:p>
        </p:txBody>
      </p:sp>
      <p:sp>
        <p:nvSpPr>
          <p:cNvPr id="4" name="Text 2"/>
          <p:cNvSpPr txBox="1"/>
          <p:nvPr/>
        </p:nvSpPr>
        <p:spPr>
          <a:xfrm>
            <a:off x="548640" y="868680"/>
            <a:ext cx="10972800" cy="685800"/>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A aula prepara. A plataforma consolida.</a:t>
            </a:r>
            <a:endParaRPr lang="en-US" sz="3200" dirty="0"/>
          </a:p>
        </p:txBody>
      </p:sp>
      <p:sp>
        <p:nvSpPr>
          <p:cNvPr id="5" name="Text 3"/>
          <p:cNvSpPr txBox="1"/>
          <p:nvPr/>
        </p:nvSpPr>
        <p:spPr>
          <a:xfrm>
            <a:off x="548640" y="1645920"/>
            <a:ext cx="11155680" cy="365760"/>
          </a:xfrm>
          <a:prstGeom prst="rect">
            <a:avLst/>
          </a:prstGeom>
          <a:noFill/>
          <a:ln/>
        </p:spPr>
        <p:txBody>
          <a:bodyPr wrap="square" lIns="0" tIns="0" rIns="0" bIns="0" rtlCol="0" anchor="ctr"/>
          <a:lstStyle/>
          <a:p>
            <a:pPr indent="0" marL="0">
              <a:buNone/>
            </a:pPr>
            <a:r>
              <a:rPr lang="en-US" sz="1400" dirty="0">
                <a:solidFill>
                  <a:srgbClr val="8FA6C4"/>
                </a:solidFill>
                <a:latin typeface="Arial" pitchFamily="34" charset="0"/>
                <a:ea typeface="Arial" pitchFamily="34" charset="-122"/>
                <a:cs typeface="Arial" pitchFamily="34" charset="-120"/>
              </a:rPr>
              <a:t>Vinte módulos, 116 exercícios. Cada um abre quando o anterior é concluído — e a nota mínima muda conforme a habilidade.</a:t>
            </a:r>
            <a:endParaRPr lang="en-US" sz="1400" dirty="0"/>
          </a:p>
        </p:txBody>
      </p:sp>
      <p:sp>
        <p:nvSpPr>
          <p:cNvPr id="6" name="Shape 4"/>
          <p:cNvSpPr/>
          <p:nvPr/>
        </p:nvSpPr>
        <p:spPr>
          <a:xfrm>
            <a:off x="548640" y="2240280"/>
            <a:ext cx="2651760" cy="2788920"/>
          </a:xfrm>
          <a:prstGeom prst="roundRect">
            <a:avLst>
              <a:gd name="adj" fmla="val 2069"/>
            </a:avLst>
          </a:prstGeom>
          <a:solidFill>
            <a:srgbClr val="1F3557"/>
          </a:solidFill>
          <a:ln/>
        </p:spPr>
      </p:sp>
      <p:sp>
        <p:nvSpPr>
          <p:cNvPr id="7" name="Shape 5"/>
          <p:cNvSpPr/>
          <p:nvPr/>
        </p:nvSpPr>
        <p:spPr>
          <a:xfrm>
            <a:off x="777240" y="2468880"/>
            <a:ext cx="1188720" cy="347472"/>
          </a:xfrm>
          <a:prstGeom prst="roundRect">
            <a:avLst>
              <a:gd name="adj" fmla="val 47368"/>
            </a:avLst>
          </a:prstGeom>
          <a:solidFill>
            <a:srgbClr val="E8A33D"/>
          </a:solidFill>
          <a:ln/>
        </p:spPr>
      </p:sp>
      <p:sp>
        <p:nvSpPr>
          <p:cNvPr id="8" name="Text 6"/>
          <p:cNvSpPr txBox="1"/>
          <p:nvPr/>
        </p:nvSpPr>
        <p:spPr>
          <a:xfrm>
            <a:off x="777240" y="2468880"/>
            <a:ext cx="1188720" cy="347472"/>
          </a:xfrm>
          <a:prstGeom prst="rect">
            <a:avLst/>
          </a:prstGeom>
          <a:noFill/>
          <a:ln/>
        </p:spPr>
        <p:txBody>
          <a:bodyPr wrap="square" lIns="0" tIns="0" rIns="0" bIns="0" rtlCol="0" anchor="ctr"/>
          <a:lstStyle/>
          <a:p>
            <a:pPr algn="ctr" indent="0" marL="0">
              <a:buNone/>
            </a:pPr>
            <a:r>
              <a:rPr lang="en-US" sz="1200" b="1" dirty="0">
                <a:solidFill>
                  <a:srgbClr val="12233D"/>
                </a:solidFill>
                <a:latin typeface="Arial" pitchFamily="34" charset="0"/>
                <a:ea typeface="Arial" pitchFamily="34" charset="-122"/>
                <a:cs typeface="Arial" pitchFamily="34" charset="-120"/>
              </a:rPr>
              <a:t>1–4</a:t>
            </a:r>
            <a:endParaRPr lang="en-US" sz="1200" dirty="0"/>
          </a:p>
        </p:txBody>
      </p:sp>
      <p:sp>
        <p:nvSpPr>
          <p:cNvPr id="9" name="Text 7"/>
          <p:cNvSpPr txBox="1"/>
          <p:nvPr/>
        </p:nvSpPr>
        <p:spPr>
          <a:xfrm>
            <a:off x="777240" y="2944368"/>
            <a:ext cx="2194560" cy="384048"/>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 livro</a:t>
            </a:r>
            <a:endParaRPr lang="en-US" sz="1700" dirty="0"/>
          </a:p>
        </p:txBody>
      </p:sp>
      <p:sp>
        <p:nvSpPr>
          <p:cNvPr id="10" name="Text 8"/>
          <p:cNvSpPr txBox="1"/>
          <p:nvPr/>
        </p:nvSpPr>
        <p:spPr>
          <a:xfrm>
            <a:off x="777240" y="3401568"/>
            <a:ext cx="2194560" cy="1463040"/>
          </a:xfrm>
          <a:prstGeom prst="rect">
            <a:avLst/>
          </a:prstGeom>
          <a:noFill/>
          <a:ln/>
        </p:spPr>
        <p:txBody>
          <a:bodyPr wrap="square" lIns="0" tIns="0" rIns="0" bIns="0" rtlCol="0" anchor="t"/>
          <a:lstStyle/>
          <a:p>
            <a:pPr indent="0" marL="0">
              <a:buNone/>
            </a:pPr>
            <a:r>
              <a:rPr lang="en-US" sz="1250" dirty="0">
                <a:solidFill>
                  <a:srgbClr val="CFE0F2"/>
                </a:solidFill>
                <a:latin typeface="Arial" pitchFamily="34" charset="0"/>
                <a:ea typeface="Arial" pitchFamily="34" charset="-122"/>
                <a:cs typeface="Arial" pitchFamily="34" charset="-120"/>
              </a:rPr>
              <a:t>Os quatro degraus de “The New Boy”, com o áudio no último. Vira as páginas como um livro.</a:t>
            </a:r>
            <a:endParaRPr lang="en-US" sz="1250" dirty="0"/>
          </a:p>
        </p:txBody>
      </p:sp>
      <p:sp>
        <p:nvSpPr>
          <p:cNvPr id="11" name="Shape 9"/>
          <p:cNvSpPr/>
          <p:nvPr/>
        </p:nvSpPr>
        <p:spPr>
          <a:xfrm>
            <a:off x="3383280" y="2240280"/>
            <a:ext cx="2651760" cy="2788920"/>
          </a:xfrm>
          <a:prstGeom prst="roundRect">
            <a:avLst>
              <a:gd name="adj" fmla="val 2069"/>
            </a:avLst>
          </a:prstGeom>
          <a:solidFill>
            <a:srgbClr val="1F3557"/>
          </a:solidFill>
          <a:ln/>
        </p:spPr>
      </p:sp>
      <p:sp>
        <p:nvSpPr>
          <p:cNvPr id="12" name="Shape 10"/>
          <p:cNvSpPr/>
          <p:nvPr/>
        </p:nvSpPr>
        <p:spPr>
          <a:xfrm>
            <a:off x="3611880" y="2468880"/>
            <a:ext cx="1188720" cy="347472"/>
          </a:xfrm>
          <a:prstGeom prst="roundRect">
            <a:avLst>
              <a:gd name="adj" fmla="val 47368"/>
            </a:avLst>
          </a:prstGeom>
          <a:solidFill>
            <a:srgbClr val="6B5B95"/>
          </a:solidFill>
          <a:ln/>
        </p:spPr>
      </p:sp>
      <p:sp>
        <p:nvSpPr>
          <p:cNvPr id="13" name="Text 11"/>
          <p:cNvSpPr txBox="1"/>
          <p:nvPr/>
        </p:nvSpPr>
        <p:spPr>
          <a:xfrm>
            <a:off x="3611880" y="2468880"/>
            <a:ext cx="1188720"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6–12</a:t>
            </a:r>
            <a:endParaRPr lang="en-US" sz="1200" dirty="0"/>
          </a:p>
        </p:txBody>
      </p:sp>
      <p:sp>
        <p:nvSpPr>
          <p:cNvPr id="14" name="Text 12"/>
          <p:cNvSpPr txBox="1"/>
          <p:nvPr/>
        </p:nvSpPr>
        <p:spPr>
          <a:xfrm>
            <a:off x="3611880" y="2944368"/>
            <a:ext cx="2194560" cy="384048"/>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As habilidades</a:t>
            </a:r>
            <a:endParaRPr lang="en-US" sz="1700" dirty="0"/>
          </a:p>
        </p:txBody>
      </p:sp>
      <p:sp>
        <p:nvSpPr>
          <p:cNvPr id="15" name="Text 13"/>
          <p:cNvSpPr txBox="1"/>
          <p:nvPr/>
        </p:nvSpPr>
        <p:spPr>
          <a:xfrm>
            <a:off x="3611880" y="3401568"/>
            <a:ext cx="2194560" cy="1463040"/>
          </a:xfrm>
          <a:prstGeom prst="rect">
            <a:avLst/>
          </a:prstGeom>
          <a:noFill/>
          <a:ln/>
        </p:spPr>
        <p:txBody>
          <a:bodyPr wrap="square" lIns="0" tIns="0" rIns="0" bIns="0" rtlCol="0" anchor="t"/>
          <a:lstStyle/>
          <a:p>
            <a:pPr indent="0" marL="0">
              <a:buNone/>
            </a:pPr>
            <a:r>
              <a:rPr lang="en-US" sz="1250" dirty="0">
                <a:solidFill>
                  <a:srgbClr val="CFE0F2"/>
                </a:solidFill>
                <a:latin typeface="Arial" pitchFamily="34" charset="0"/>
                <a:ea typeface="Arial" pitchFamily="34" charset="-122"/>
                <a:cs typeface="Arial" pitchFamily="34" charset="-120"/>
              </a:rPr>
              <a:t>Palavras, escuta, gramática, fala, leitura e escrita — dez exercícios cada.</a:t>
            </a:r>
            <a:endParaRPr lang="en-US" sz="1250" dirty="0"/>
          </a:p>
        </p:txBody>
      </p:sp>
      <p:sp>
        <p:nvSpPr>
          <p:cNvPr id="16" name="Shape 14"/>
          <p:cNvSpPr/>
          <p:nvPr/>
        </p:nvSpPr>
        <p:spPr>
          <a:xfrm>
            <a:off x="6217920" y="2240280"/>
            <a:ext cx="2651760" cy="2788920"/>
          </a:xfrm>
          <a:prstGeom prst="roundRect">
            <a:avLst>
              <a:gd name="adj" fmla="val 2069"/>
            </a:avLst>
          </a:prstGeom>
          <a:solidFill>
            <a:srgbClr val="1F3557"/>
          </a:solidFill>
          <a:ln/>
        </p:spPr>
      </p:sp>
      <p:sp>
        <p:nvSpPr>
          <p:cNvPr id="17" name="Shape 15"/>
          <p:cNvSpPr/>
          <p:nvPr/>
        </p:nvSpPr>
        <p:spPr>
          <a:xfrm>
            <a:off x="6446520" y="2468880"/>
            <a:ext cx="1188720" cy="347472"/>
          </a:xfrm>
          <a:prstGeom prst="roundRect">
            <a:avLst>
              <a:gd name="adj" fmla="val 47368"/>
            </a:avLst>
          </a:prstGeom>
          <a:solidFill>
            <a:srgbClr val="25706B"/>
          </a:solidFill>
          <a:ln/>
        </p:spPr>
      </p:sp>
      <p:sp>
        <p:nvSpPr>
          <p:cNvPr id="18" name="Text 16"/>
          <p:cNvSpPr txBox="1"/>
          <p:nvPr/>
        </p:nvSpPr>
        <p:spPr>
          <a:xfrm>
            <a:off x="6446520" y="2468880"/>
            <a:ext cx="1188720"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13–19</a:t>
            </a:r>
            <a:endParaRPr lang="en-US" sz="1200" dirty="0"/>
          </a:p>
        </p:txBody>
      </p:sp>
      <p:sp>
        <p:nvSpPr>
          <p:cNvPr id="19" name="Text 17"/>
          <p:cNvSpPr txBox="1"/>
          <p:nvPr/>
        </p:nvSpPr>
        <p:spPr>
          <a:xfrm>
            <a:off x="6446520" y="2944368"/>
            <a:ext cx="2194560" cy="384048"/>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 texto novo</a:t>
            </a:r>
            <a:endParaRPr lang="en-US" sz="1700" dirty="0"/>
          </a:p>
        </p:txBody>
      </p:sp>
      <p:sp>
        <p:nvSpPr>
          <p:cNvPr id="20" name="Text 18"/>
          <p:cNvSpPr txBox="1"/>
          <p:nvPr/>
        </p:nvSpPr>
        <p:spPr>
          <a:xfrm>
            <a:off x="6446520" y="3401568"/>
            <a:ext cx="2194560" cy="1463040"/>
          </a:xfrm>
          <a:prstGeom prst="rect">
            <a:avLst/>
          </a:prstGeom>
          <a:noFill/>
          <a:ln/>
        </p:spPr>
        <p:txBody>
          <a:bodyPr wrap="square" lIns="0" tIns="0" rIns="0" bIns="0" rtlCol="0" anchor="t"/>
          <a:lstStyle/>
          <a:p>
            <a:pPr indent="0" marL="0">
              <a:buNone/>
            </a:pPr>
            <a:r>
              <a:rPr lang="en-US" sz="1250" dirty="0">
                <a:solidFill>
                  <a:srgbClr val="CFE0F2"/>
                </a:solidFill>
                <a:latin typeface="Arial" pitchFamily="34" charset="0"/>
                <a:ea typeface="Arial" pitchFamily="34" charset="-122"/>
                <a:cs typeface="Arial" pitchFamily="34" charset="-120"/>
              </a:rPr>
              <a:t>“A Day at Park School”, com a tabela do capítulo sempre aberta ao lado: o verbo to be.</a:t>
            </a:r>
            <a:endParaRPr lang="en-US" sz="1250" dirty="0"/>
          </a:p>
        </p:txBody>
      </p:sp>
      <p:sp>
        <p:nvSpPr>
          <p:cNvPr id="21" name="Shape 19"/>
          <p:cNvSpPr/>
          <p:nvPr/>
        </p:nvSpPr>
        <p:spPr>
          <a:xfrm>
            <a:off x="9052560" y="2240280"/>
            <a:ext cx="2651760" cy="2788920"/>
          </a:xfrm>
          <a:prstGeom prst="roundRect">
            <a:avLst>
              <a:gd name="adj" fmla="val 2069"/>
            </a:avLst>
          </a:prstGeom>
          <a:solidFill>
            <a:srgbClr val="1F3557"/>
          </a:solidFill>
          <a:ln/>
        </p:spPr>
      </p:sp>
      <p:sp>
        <p:nvSpPr>
          <p:cNvPr id="22" name="Shape 20"/>
          <p:cNvSpPr/>
          <p:nvPr/>
        </p:nvSpPr>
        <p:spPr>
          <a:xfrm>
            <a:off x="9281160" y="2468880"/>
            <a:ext cx="1188720" cy="347472"/>
          </a:xfrm>
          <a:prstGeom prst="roundRect">
            <a:avLst>
              <a:gd name="adj" fmla="val 47368"/>
            </a:avLst>
          </a:prstGeom>
          <a:solidFill>
            <a:srgbClr val="C94F3D"/>
          </a:solidFill>
          <a:ln/>
        </p:spPr>
      </p:sp>
      <p:sp>
        <p:nvSpPr>
          <p:cNvPr id="23" name="Text 21"/>
          <p:cNvSpPr txBox="1"/>
          <p:nvPr/>
        </p:nvSpPr>
        <p:spPr>
          <a:xfrm>
            <a:off x="9281160" y="2468880"/>
            <a:ext cx="1188720"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20</a:t>
            </a:r>
            <a:endParaRPr lang="en-US" sz="1200" dirty="0"/>
          </a:p>
        </p:txBody>
      </p:sp>
      <p:sp>
        <p:nvSpPr>
          <p:cNvPr id="24" name="Text 22"/>
          <p:cNvSpPr txBox="1"/>
          <p:nvPr/>
        </p:nvSpPr>
        <p:spPr>
          <a:xfrm>
            <a:off x="9281160" y="2944368"/>
            <a:ext cx="2194560" cy="384048"/>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 jogo</a:t>
            </a:r>
            <a:endParaRPr lang="en-US" sz="1700" dirty="0"/>
          </a:p>
        </p:txBody>
      </p:sp>
      <p:sp>
        <p:nvSpPr>
          <p:cNvPr id="25" name="Text 23"/>
          <p:cNvSpPr txBox="1"/>
          <p:nvPr/>
        </p:nvSpPr>
        <p:spPr>
          <a:xfrm>
            <a:off x="9281160" y="3401568"/>
            <a:ext cx="2194560" cy="1463040"/>
          </a:xfrm>
          <a:prstGeom prst="rect">
            <a:avLst/>
          </a:prstGeom>
          <a:noFill/>
          <a:ln/>
        </p:spPr>
        <p:txBody>
          <a:bodyPr wrap="square" lIns="0" tIns="0" rIns="0" bIns="0" rtlCol="0" anchor="t"/>
          <a:lstStyle/>
          <a:p>
            <a:pPr indent="0" marL="0">
              <a:buNone/>
            </a:pPr>
            <a:r>
              <a:rPr lang="en-US" sz="1250" dirty="0">
                <a:solidFill>
                  <a:srgbClr val="CFE0F2"/>
                </a:solidFill>
                <a:latin typeface="Arial" pitchFamily="34" charset="0"/>
                <a:ea typeface="Arial" pitchFamily="34" charset="-122"/>
                <a:cs typeface="Arial" pitchFamily="34" charset="-120"/>
              </a:rPr>
              <a:t>“Daniel's First Day”. Três estrelas e o capítulo está completo.</a:t>
            </a:r>
            <a:endParaRPr lang="en-US" sz="1250" dirty="0"/>
          </a:p>
        </p:txBody>
      </p:sp>
      <p:sp>
        <p:nvSpPr>
          <p:cNvPr id="26" name="Shape 24"/>
          <p:cNvSpPr/>
          <p:nvPr/>
        </p:nvSpPr>
        <p:spPr>
          <a:xfrm>
            <a:off x="548640" y="5303520"/>
            <a:ext cx="11155680" cy="932688"/>
          </a:xfrm>
          <a:prstGeom prst="roundRect">
            <a:avLst>
              <a:gd name="adj" fmla="val 5882"/>
            </a:avLst>
          </a:prstGeom>
          <a:solidFill>
            <a:srgbClr val="1F3557"/>
          </a:solidFill>
          <a:ln w="12700">
            <a:solidFill>
              <a:srgbClr val="1F3557"/>
            </a:solidFill>
            <a:prstDash val="solid"/>
          </a:ln>
        </p:spPr>
      </p:sp>
      <p:sp>
        <p:nvSpPr>
          <p:cNvPr id="27" name="Text 25"/>
          <p:cNvSpPr txBox="1"/>
          <p:nvPr/>
        </p:nvSpPr>
        <p:spPr>
          <a:xfrm>
            <a:off x="822960" y="5422392"/>
            <a:ext cx="1828800" cy="274320"/>
          </a:xfrm>
          <a:prstGeom prst="rect">
            <a:avLst/>
          </a:prstGeom>
          <a:noFill/>
          <a:ln/>
        </p:spPr>
        <p:txBody>
          <a:bodyPr wrap="square" lIns="0" tIns="0" rIns="0" bIns="0" rtlCol="0" anchor="ctr"/>
          <a:lstStyle/>
          <a:p>
            <a:pPr indent="0" marL="0">
              <a:buNone/>
            </a:pPr>
            <a:r>
              <a:rPr lang="en-US" sz="1150" b="1" dirty="0">
                <a:solidFill>
                  <a:srgbClr val="E8A33D"/>
                </a:solidFill>
                <a:latin typeface="Arial" pitchFamily="34" charset="0"/>
                <a:ea typeface="Arial" pitchFamily="34" charset="-122"/>
                <a:cs typeface="Arial" pitchFamily="34" charset="-120"/>
              </a:rPr>
              <a:t>PARA CASA</a:t>
            </a:r>
            <a:endParaRPr lang="en-US" sz="1150" dirty="0"/>
          </a:p>
        </p:txBody>
      </p:sp>
      <p:sp>
        <p:nvSpPr>
          <p:cNvPr id="28" name="Text 26"/>
          <p:cNvSpPr txBox="1"/>
          <p:nvPr/>
        </p:nvSpPr>
        <p:spPr>
          <a:xfrm>
            <a:off x="822960" y="5669280"/>
            <a:ext cx="10607040" cy="475488"/>
          </a:xfrm>
          <a:prstGeom prst="rect">
            <a:avLst/>
          </a:prstGeom>
          <a:noFill/>
          <a:ln/>
        </p:spPr>
        <p:txBody>
          <a:bodyPr wrap="square" lIns="0" tIns="0" rIns="0" bIns="0" rtlCol="0" anchor="ctr"/>
          <a:lstStyle/>
          <a:p>
            <a:pPr indent="0" marL="0">
              <a:buNone/>
            </a:pPr>
            <a:r>
              <a:rPr lang="en-US" sz="1350" dirty="0">
                <a:solidFill>
                  <a:srgbClr val="FFFFFF"/>
                </a:solidFill>
                <a:latin typeface="Arial" pitchFamily="34" charset="0"/>
                <a:ea typeface="Arial" pitchFamily="34" charset="-122"/>
                <a:cs typeface="Arial" pitchFamily="34" charset="-120"/>
              </a:rPr>
              <a:t>Abra a página do capítulo 1 e faça os módulos 6 a 12. Faça também o caderno de exercícios em papel — são os mesmos 116 exercícios, na mesma ordem. Ouça o episódio uma vez a mais, no caminho. Amanhã começamos no módulo 13.</a:t>
            </a:r>
            <a:endParaRPr lang="en-US" sz="1350" dirty="0"/>
          </a:p>
        </p:txBody>
      </p:sp>
      <p:sp>
        <p:nvSpPr>
          <p:cNvPr id="29" name="Text 27"/>
          <p:cNvSpPr txBox="1"/>
          <p:nvPr/>
        </p:nvSpPr>
        <p:spPr>
          <a:xfrm>
            <a:off x="548640" y="6355080"/>
            <a:ext cx="11155680" cy="274320"/>
          </a:xfrm>
          <a:prstGeom prst="rect">
            <a:avLst/>
          </a:prstGeom>
          <a:noFill/>
          <a:ln/>
        </p:spPr>
        <p:txBody>
          <a:bodyPr wrap="square" lIns="0" tIns="0" rIns="0" bIns="0" rtlCol="0" anchor="ctr"/>
          <a:lstStyle/>
          <a:p>
            <a:pPr indent="0" marL="0">
              <a:buNone/>
            </a:pPr>
            <a:r>
              <a:rPr lang="en-US" sz="1100" dirty="0">
                <a:solidFill>
                  <a:srgbClr val="9AA6B5"/>
                </a:solidFill>
                <a:latin typeface="Arial" pitchFamily="34" charset="0"/>
                <a:ea typeface="Arial" pitchFamily="34" charset="-122"/>
                <a:cs typeface="Arial" pitchFamily="34" charset="-120"/>
              </a:rPr>
              <a:t>englishtogether.school  ·  A1 Movers  ·  Capítulo 1 · The New Boy</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Movers · Capítulo 1 · The New Boy</dc:title>
  <dc:subject>PptxGenJS Presentation</dc:subject>
  <dc:creator>English Together · Edu.AI × Seven Global</dc:creator>
  <cp:lastModifiedBy>English Together · Edu.AI × Seven Global</cp:lastModifiedBy>
  <cp:revision>1</cp:revision>
  <dcterms:created xsi:type="dcterms:W3CDTF">2026-09-05T13:12:21Z</dcterms:created>
  <dcterms:modified xsi:type="dcterms:W3CDTF">2026-09-05T13:12:21Z</dcterms:modified>
</cp:coreProperties>
</file>